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8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4CBEE-655B-4A8C-98DB-46573DF6C2D1}" type="datetimeFigureOut">
              <a:rPr lang="bs-Latn-BA" smtClean="0"/>
              <a:t>19. 9. 2025.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F177A-6427-4A4C-8EDD-34BA617D2702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69231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5059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1.7.2013</a:t>
            </a:r>
          </a:p>
        </p:txBody>
      </p:sp>
      <p:sp>
        <p:nvSpPr>
          <p:cNvPr id="45060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60675" y="512763"/>
            <a:ext cx="3422650" cy="2566987"/>
          </a:xfrm>
          <a:noFill/>
          <a:ln w="12700"/>
        </p:spPr>
      </p:sp>
      <p:sp>
        <p:nvSpPr>
          <p:cNvPr id="45061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&lt;number&gt;</a:t>
            </a:r>
          </a:p>
        </p:txBody>
      </p:sp>
      <p:sp>
        <p:nvSpPr>
          <p:cNvPr id="45062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608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1.7.2013</a:t>
            </a:r>
          </a:p>
        </p:txBody>
      </p:sp>
      <p:sp>
        <p:nvSpPr>
          <p:cNvPr id="4608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60675" y="512763"/>
            <a:ext cx="3422650" cy="2566987"/>
          </a:xfrm>
          <a:noFill/>
          <a:ln w="12700"/>
        </p:spPr>
      </p:sp>
      <p:sp>
        <p:nvSpPr>
          <p:cNvPr id="4608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&lt;number&gt;</a:t>
            </a:r>
          </a:p>
        </p:txBody>
      </p:sp>
      <p:sp>
        <p:nvSpPr>
          <p:cNvPr id="4608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sr-Latn-RS" b="0">
              <a:solidFill>
                <a:prstClr val="black"/>
              </a:solidFill>
            </a:endParaRPr>
          </a:p>
        </p:txBody>
      </p:sp>
      <p:sp>
        <p:nvSpPr>
          <p:cNvPr id="4608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cs-CZ" b="0">
                <a:solidFill>
                  <a:prstClr val="black"/>
                </a:solidFill>
              </a:rPr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-/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B1DB694D-9339-439C-B027-78F445BE2676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4097878731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-/kap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1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24B9D2C6-9FDC-4F21-B5FA-7F46C98B56AF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271135062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11FB8FEE-C908-4899-9E6F-92D2BE8D5635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678961779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grön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2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CD8E9FDC-66C4-45FA-874A-664522867A37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2160120344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 dirty="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D3808CDF-8D88-47CC-8DB0-5A0E4FC0B823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967529709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grön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3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2365587B-14B5-4B22-9F0F-72F29902330F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244133265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 dirty="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565CF422-9DE0-4567-B7F2-ACE0035A366C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739832604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orange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4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C3A5E906-B922-4CE0-9398-FB660BEB7AED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219886061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8A535EEE-B3AA-46DC-9614-8DCF3A7E9701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67182042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ros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5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C2556E1C-5784-4276-A46C-08EA2B8BA3C9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084088898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/>
          <p:cNvSpPr/>
          <p:nvPr userDrawn="1"/>
        </p:nvSpPr>
        <p:spPr>
          <a:xfrm>
            <a:off x="107950" y="136525"/>
            <a:ext cx="8928100" cy="60039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5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288" y="3136900"/>
            <a:ext cx="381635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tshållare för text 10"/>
          <p:cNvSpPr>
            <a:spLocks noGrp="1" noChangeAspect="1"/>
          </p:cNvSpPr>
          <p:nvPr>
            <p:ph type="body" sz="quarter" idx="14"/>
          </p:nvPr>
        </p:nvSpPr>
        <p:spPr>
          <a:xfrm>
            <a:off x="107951" y="136525"/>
            <a:ext cx="5111403" cy="3292475"/>
          </a:xfrm>
          <a:noFill/>
        </p:spPr>
        <p:txBody>
          <a:bodyPr tIns="72000"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Underrubrik 2"/>
          <p:cNvSpPr>
            <a:spLocks noGrp="1" noChangeAspect="1"/>
          </p:cNvSpPr>
          <p:nvPr>
            <p:ph type="subTitle" idx="1"/>
          </p:nvPr>
        </p:nvSpPr>
        <p:spPr>
          <a:xfrm>
            <a:off x="107951" y="3429001"/>
            <a:ext cx="5111403" cy="271188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6" name="Platshållare för bildnumm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BEAD694A-8459-4E76-8834-A26299C0B779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541384129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örkblå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107952" y="129048"/>
            <a:ext cx="8927999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107952" y="2843082"/>
            <a:ext cx="1621974" cy="576293"/>
          </a:xfrm>
          <a:solidFill>
            <a:schemeClr val="accent6">
              <a:alpha val="90000"/>
            </a:schemeClr>
          </a:solidFill>
        </p:spPr>
        <p:txBody>
          <a:bodyPr wrap="none" tIns="72000" bIns="72000" anchor="ctr">
            <a:spAutoFit/>
          </a:bodyPr>
          <a:lstStyle>
            <a:lvl1pPr marL="0" indent="0">
              <a:lnSpc>
                <a:spcPct val="100000"/>
              </a:lnSpc>
              <a:buNone/>
              <a:defRPr sz="2800" b="0" i="0">
                <a:solidFill>
                  <a:schemeClr val="bg1"/>
                </a:solidFill>
                <a:latin typeface="Barlow Semi Condensed SemiBold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bildnumm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A252185C-DB4F-4808-876F-025DB7C1FEAA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434503973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0" y="129048"/>
            <a:ext cx="4463950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5" name="Rubrik 1"/>
          <p:cNvSpPr>
            <a:spLocks noGrp="1"/>
          </p:cNvSpPr>
          <p:nvPr>
            <p:ph type="title"/>
          </p:nvPr>
        </p:nvSpPr>
        <p:spPr>
          <a:xfrm>
            <a:off x="108000" y="129046"/>
            <a:ext cx="4460914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D0C80AA4-1FC1-438C-9FCB-23DCF53D7BC6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2970019027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/>
          <p:cNvSpPr>
            <a:spLocks noGrp="1"/>
          </p:cNvSpPr>
          <p:nvPr>
            <p:ph type="title"/>
          </p:nvPr>
        </p:nvSpPr>
        <p:spPr>
          <a:xfrm>
            <a:off x="107999" y="129046"/>
            <a:ext cx="8921875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14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4568960" y="1403193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nummer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D9727116-563C-41B1-BA8D-9F4DED72C1DF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314691306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"/>
          <p:cNvSpPr/>
          <p:nvPr userDrawn="1"/>
        </p:nvSpPr>
        <p:spPr>
          <a:xfrm>
            <a:off x="0" y="0"/>
            <a:ext cx="9144000" cy="6170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cxnSp>
        <p:nvCxnSpPr>
          <p:cNvPr id="6" name="Rak 5"/>
          <p:cNvCxnSpPr>
            <a:cxnSpLocks/>
          </p:cNvCxnSpPr>
          <p:nvPr userDrawn="1"/>
        </p:nvCxnSpPr>
        <p:spPr>
          <a:xfrm>
            <a:off x="107950" y="6140450"/>
            <a:ext cx="89281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0" y="129048"/>
            <a:ext cx="4463950" cy="6004360"/>
          </a:xfrm>
          <a:noFill/>
        </p:spPr>
        <p:txBody>
          <a:bodyPr lIns="0" tIns="2520000" rIns="0" rtlCol="0"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08000" y="129046"/>
            <a:ext cx="4460914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0FEE62D0-A6EC-4E83-8ECB-12CE7586647F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1114031380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vit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1"/>
          <p:cNvSpPr/>
          <p:nvPr userDrawn="1"/>
        </p:nvSpPr>
        <p:spPr>
          <a:xfrm>
            <a:off x="0" y="0"/>
            <a:ext cx="9144000" cy="6170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endParaRPr lang="sv-SE" sz="1350">
              <a:solidFill>
                <a:srgbClr val="FFFFFF"/>
              </a:solidFill>
            </a:endParaRPr>
          </a:p>
        </p:txBody>
      </p:sp>
      <p:cxnSp>
        <p:nvCxnSpPr>
          <p:cNvPr id="9" name="Rak 5"/>
          <p:cNvCxnSpPr>
            <a:cxnSpLocks/>
          </p:cNvCxnSpPr>
          <p:nvPr userDrawn="1"/>
        </p:nvCxnSpPr>
        <p:spPr>
          <a:xfrm>
            <a:off x="107950" y="6140450"/>
            <a:ext cx="89281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107999" y="129046"/>
            <a:ext cx="8921875" cy="1274147"/>
          </a:xfrm>
        </p:spPr>
        <p:txBody>
          <a:bodyPr tIns="288000"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17"/>
          <p:cNvSpPr>
            <a:spLocks noGrp="1"/>
          </p:cNvSpPr>
          <p:nvPr>
            <p:ph type="body" sz="quarter" idx="15"/>
          </p:nvPr>
        </p:nvSpPr>
        <p:spPr>
          <a:xfrm>
            <a:off x="107950" y="1403194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4568960" y="1403193"/>
            <a:ext cx="4460914" cy="473090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bildnumm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914400" eaLnBrk="0" hangingPunct="0">
              <a:defRPr b="1" smtClean="0"/>
            </a:lvl1pPr>
          </a:lstStyle>
          <a:p>
            <a:pPr>
              <a:defRPr/>
            </a:pPr>
            <a:fld id="{490ECA15-E5B0-48B2-A595-286DE2598E26}" type="slidenum">
              <a:rPr lang="sv-SE" altLang="sr-Latn-RS"/>
              <a:pPr>
                <a:defRPr/>
              </a:pPr>
              <a:t>‹#›</a:t>
            </a:fld>
            <a:endParaRPr lang="sv-SE" altLang="sr-Latn-RS"/>
          </a:p>
        </p:txBody>
      </p:sp>
    </p:spTree>
    <p:extLst>
      <p:ext uri="{BB962C8B-B14F-4D97-AF65-F5344CB8AC3E}">
        <p14:creationId xmlns:p14="http://schemas.microsoft.com/office/powerpoint/2010/main" val="309280043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2" descr="A red text on a white background&#10;&#10;AI-generated content may be incorrect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8" b="27895"/>
          <a:stretch>
            <a:fillRect/>
          </a:stretch>
        </p:blipFill>
        <p:spPr bwMode="auto">
          <a:xfrm>
            <a:off x="938213" y="2270125"/>
            <a:ext cx="7135812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Freeform 3"/>
          <p:cNvSpPr>
            <a:spLocks/>
          </p:cNvSpPr>
          <p:nvPr/>
        </p:nvSpPr>
        <p:spPr bwMode="auto">
          <a:xfrm>
            <a:off x="8083550" y="6261100"/>
            <a:ext cx="661988" cy="479425"/>
          </a:xfrm>
          <a:custGeom>
            <a:avLst/>
            <a:gdLst>
              <a:gd name="T0" fmla="*/ 0 w 706560"/>
              <a:gd name="T1" fmla="*/ 0 h 511104"/>
              <a:gd name="T2" fmla="*/ 706560 w 706560"/>
              <a:gd name="T3" fmla="*/ 0 h 511104"/>
              <a:gd name="T4" fmla="*/ 706560 w 706560"/>
              <a:gd name="T5" fmla="*/ 511104 h 511104"/>
              <a:gd name="T6" fmla="*/ 0 w 706560"/>
              <a:gd name="T7" fmla="*/ 511104 h 511104"/>
              <a:gd name="T8" fmla="*/ 0 w 706560"/>
              <a:gd name="T9" fmla="*/ 0 h 51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6560" h="511104">
                <a:moveTo>
                  <a:pt x="0" y="0"/>
                </a:moveTo>
                <a:lnTo>
                  <a:pt x="706560" y="0"/>
                </a:lnTo>
                <a:lnTo>
                  <a:pt x="706560" y="511104"/>
                </a:lnTo>
                <a:lnTo>
                  <a:pt x="0" y="51110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5416550" y="3868738"/>
            <a:ext cx="3813175" cy="2994025"/>
          </a:xfrm>
          <a:custGeom>
            <a:avLst/>
            <a:gdLst>
              <a:gd name="T0" fmla="*/ 0 w 4067712"/>
              <a:gd name="T1" fmla="*/ 0 h 3193728"/>
              <a:gd name="T2" fmla="*/ 4067712 w 4067712"/>
              <a:gd name="T3" fmla="*/ 0 h 3193728"/>
              <a:gd name="T4" fmla="*/ 4067712 w 4067712"/>
              <a:gd name="T5" fmla="*/ 3193728 h 3193728"/>
              <a:gd name="T6" fmla="*/ 0 w 4067712"/>
              <a:gd name="T7" fmla="*/ 3193728 h 3193728"/>
              <a:gd name="T8" fmla="*/ 0 w 4067712"/>
              <a:gd name="T9" fmla="*/ 0 h 319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7712" h="3193728">
                <a:moveTo>
                  <a:pt x="0" y="0"/>
                </a:moveTo>
                <a:lnTo>
                  <a:pt x="4067712" y="0"/>
                </a:lnTo>
                <a:lnTo>
                  <a:pt x="4067712" y="3193728"/>
                </a:lnTo>
                <a:lnTo>
                  <a:pt x="0" y="319372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Freeform 5"/>
          <p:cNvSpPr/>
          <p:nvPr/>
        </p:nvSpPr>
        <p:spPr>
          <a:xfrm rot="-599">
            <a:off x="-1185840" y="-2262960"/>
            <a:ext cx="4097160" cy="4473360"/>
          </a:xfrm>
          <a:custGeom>
            <a:avLst/>
            <a:gdLst/>
            <a:ahLst/>
            <a:cxnLst/>
            <a:rect l="l" t="t" r="r" b="b"/>
            <a:pathLst>
              <a:path w="4370304" h="4771584">
                <a:moveTo>
                  <a:pt x="0" y="0"/>
                </a:moveTo>
                <a:lnTo>
                  <a:pt x="4370304" y="0"/>
                </a:lnTo>
                <a:lnTo>
                  <a:pt x="4370304" y="4771584"/>
                </a:lnTo>
                <a:lnTo>
                  <a:pt x="0" y="477158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096" r="-4096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Freeform 6"/>
          <p:cNvSpPr/>
          <p:nvPr/>
        </p:nvSpPr>
        <p:spPr>
          <a:xfrm rot="-599">
            <a:off x="7363782" y="2418395"/>
            <a:ext cx="3355920" cy="5464080"/>
          </a:xfrm>
          <a:custGeom>
            <a:avLst/>
            <a:gdLst/>
            <a:ahLst/>
            <a:cxnLst/>
            <a:rect l="l" t="t" r="r" b="b"/>
            <a:pathLst>
              <a:path w="3579648" h="5828352">
                <a:moveTo>
                  <a:pt x="0" y="0"/>
                </a:moveTo>
                <a:lnTo>
                  <a:pt x="3579648" y="0"/>
                </a:lnTo>
                <a:lnTo>
                  <a:pt x="3579648" y="5828352"/>
                </a:lnTo>
                <a:lnTo>
                  <a:pt x="0" y="582835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7815" r="-27815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9707" name="Group 7"/>
          <p:cNvGrpSpPr>
            <a:grpSpLocks/>
          </p:cNvGrpSpPr>
          <p:nvPr/>
        </p:nvGrpSpPr>
        <p:grpSpPr bwMode="auto">
          <a:xfrm>
            <a:off x="1123950" y="779463"/>
            <a:ext cx="3643313" cy="1004887"/>
            <a:chOff x="0" y="0"/>
            <a:chExt cx="3817984" cy="1187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001" cy="1187831"/>
            </a:xfrm>
            <a:custGeom>
              <a:avLst/>
              <a:gdLst/>
              <a:ahLst/>
              <a:cxnLst/>
              <a:rect l="l" t="t" r="r" b="b"/>
              <a:pathLst>
                <a:path w="3818001" h="1187831">
                  <a:moveTo>
                    <a:pt x="0" y="0"/>
                  </a:moveTo>
                  <a:lnTo>
                    <a:pt x="3818001" y="0"/>
                  </a:lnTo>
                  <a:lnTo>
                    <a:pt x="3818001" y="1187831"/>
                  </a:lnTo>
                  <a:lnTo>
                    <a:pt x="0" y="11878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180" r="-179"/>
              </a:stretch>
            </a:blipFill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hr-HR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29708" name="Group 9"/>
          <p:cNvGrpSpPr>
            <a:grpSpLocks/>
          </p:cNvGrpSpPr>
          <p:nvPr/>
        </p:nvGrpSpPr>
        <p:grpSpPr bwMode="auto">
          <a:xfrm>
            <a:off x="4708525" y="182563"/>
            <a:ext cx="2574925" cy="2408237"/>
            <a:chOff x="0" y="0"/>
            <a:chExt cx="2664448" cy="2659840"/>
          </a:xfrm>
        </p:grpSpPr>
        <p:sp>
          <p:nvSpPr>
            <p:cNvPr id="29712" name="Freeform 10"/>
            <p:cNvSpPr>
              <a:spLocks/>
            </p:cNvSpPr>
            <p:nvPr/>
          </p:nvSpPr>
          <p:spPr bwMode="auto">
            <a:xfrm>
              <a:off x="0" y="0"/>
              <a:ext cx="2664460" cy="2659888"/>
            </a:xfrm>
            <a:custGeom>
              <a:avLst/>
              <a:gdLst>
                <a:gd name="T0" fmla="*/ 0 w 2664460"/>
                <a:gd name="T1" fmla="*/ 0 h 2659888"/>
                <a:gd name="T2" fmla="*/ 2664460 w 2664460"/>
                <a:gd name="T3" fmla="*/ 0 h 2659888"/>
                <a:gd name="T4" fmla="*/ 2664460 w 2664460"/>
                <a:gd name="T5" fmla="*/ 2659888 h 2659888"/>
                <a:gd name="T6" fmla="*/ 0 w 2664460"/>
                <a:gd name="T7" fmla="*/ 2659888 h 2659888"/>
                <a:gd name="T8" fmla="*/ 0 w 2664460"/>
                <a:gd name="T9" fmla="*/ 0 h 2659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4460" h="2659888">
                  <a:moveTo>
                    <a:pt x="0" y="0"/>
                  </a:moveTo>
                  <a:lnTo>
                    <a:pt x="2664460" y="0"/>
                  </a:lnTo>
                  <a:lnTo>
                    <a:pt x="2664460" y="2659888"/>
                  </a:lnTo>
                  <a:lnTo>
                    <a:pt x="0" y="265988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9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16" name="TextBox 11"/>
          <p:cNvSpPr txBox="1"/>
          <p:nvPr/>
        </p:nvSpPr>
        <p:spPr>
          <a:xfrm>
            <a:off x="442913" y="4191000"/>
            <a:ext cx="8229600" cy="9747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ODRŽIVI RAZVOJ I </a:t>
            </a:r>
          </a:p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DIGITALNA TRANSFORMACIJA</a:t>
            </a:r>
          </a:p>
        </p:txBody>
      </p:sp>
      <p:sp>
        <p:nvSpPr>
          <p:cNvPr id="15" name="TextBox 19"/>
          <p:cNvSpPr txBox="1"/>
          <p:nvPr/>
        </p:nvSpPr>
        <p:spPr bwMode="auto">
          <a:xfrm>
            <a:off x="923925" y="6107113"/>
            <a:ext cx="2543175" cy="2555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685800">
              <a:lnSpc>
                <a:spcPts val="2232"/>
              </a:lnSpc>
              <a:defRPr/>
            </a:pPr>
            <a:r>
              <a:rPr lang="en-US" sz="1500" spc="121" dirty="0">
                <a:solidFill>
                  <a:srgbClr val="FFFFFF"/>
                </a:solidFill>
                <a:latin typeface="Formula"/>
              </a:rPr>
              <a:t>18.09-20.09.2025.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6063" y="6261100"/>
            <a:ext cx="896937" cy="479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bs-Latn-BA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48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Primjeri ESG lidera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Kompanije: Unilever, Patagonia, Tesla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Države: Švedska, Njemačka, Brazil, Vijetnam, Kostarika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Izazovi ESG implementacije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2200" i="1" dirty="0">
                <a:solidFill>
                  <a:srgbClr val="003366"/>
                </a:solidFill>
                <a:latin typeface="Calibri"/>
              </a:rPr>
              <a:t>Greenwashing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nedostatak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standardizacije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 err="1">
                <a:solidFill>
                  <a:srgbClr val="003366"/>
                </a:solidFill>
                <a:latin typeface="Calibri"/>
              </a:rPr>
              <a:t>Visoki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troškovi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za mala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srednja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preduzeća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>
                <a:solidFill>
                  <a:srgbClr val="003366"/>
                </a:solidFill>
                <a:latin typeface="Calibri"/>
              </a:rPr>
              <a:t>Slaba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institucionalna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infrastruktura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u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zemljama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u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razvoju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 err="1">
                <a:solidFill>
                  <a:srgbClr val="003366"/>
                </a:solidFill>
                <a:latin typeface="Calibri"/>
              </a:rPr>
              <a:t>Dominacija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kratkoročnih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ekonomskih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prioriteta</a:t>
            </a:r>
            <a:endParaRPr sz="2200" dirty="0">
              <a:solidFill>
                <a:srgbClr val="003366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Prilike za zemlje u razvoju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Pristup međunarodnim fondovima i investicijama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Bolja pozicija na tržištu (održivi lanci snabdijevanja)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Tehnološki transfer i inovacije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Jačanje reputacije i kredibiliteta institucija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Zaključak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= nova paradigma međunarodne ekonomije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Održive kompanije: stabilniji rast, bolja reputacija, lakši pristup kapitalu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= valuta nove generacije – vrijednost za društvo i planetu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2" descr="A red text on a white background&#10;&#10;AI-generated content may be incorrect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8" b="27895"/>
          <a:stretch>
            <a:fillRect/>
          </a:stretch>
        </p:blipFill>
        <p:spPr bwMode="auto">
          <a:xfrm>
            <a:off x="246063" y="419100"/>
            <a:ext cx="3722687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Freeform 2"/>
          <p:cNvSpPr>
            <a:spLocks/>
          </p:cNvSpPr>
          <p:nvPr/>
        </p:nvSpPr>
        <p:spPr bwMode="auto">
          <a:xfrm>
            <a:off x="-88900" y="-577850"/>
            <a:ext cx="9772650" cy="7435850"/>
          </a:xfrm>
          <a:custGeom>
            <a:avLst/>
            <a:gdLst>
              <a:gd name="T0" fmla="*/ 0 w 10424064"/>
              <a:gd name="T1" fmla="*/ 0 h 7848576"/>
              <a:gd name="T2" fmla="*/ 10424064 w 10424064"/>
              <a:gd name="T3" fmla="*/ 0 h 7848576"/>
              <a:gd name="T4" fmla="*/ 10424064 w 10424064"/>
              <a:gd name="T5" fmla="*/ 7848576 h 7848576"/>
              <a:gd name="T6" fmla="*/ 0 w 10424064"/>
              <a:gd name="T7" fmla="*/ 7848576 h 7848576"/>
              <a:gd name="T8" fmla="*/ 0 w 10424064"/>
              <a:gd name="T9" fmla="*/ 0 h 7848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24064" h="7848576">
                <a:moveTo>
                  <a:pt x="0" y="0"/>
                </a:moveTo>
                <a:lnTo>
                  <a:pt x="10424064" y="0"/>
                </a:lnTo>
                <a:lnTo>
                  <a:pt x="10424064" y="7848576"/>
                </a:lnTo>
                <a:lnTo>
                  <a:pt x="0" y="784857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24" name="Freeform 3"/>
          <p:cNvSpPr>
            <a:spLocks/>
          </p:cNvSpPr>
          <p:nvPr/>
        </p:nvSpPr>
        <p:spPr bwMode="auto">
          <a:xfrm>
            <a:off x="8083550" y="6261100"/>
            <a:ext cx="661988" cy="479425"/>
          </a:xfrm>
          <a:custGeom>
            <a:avLst/>
            <a:gdLst>
              <a:gd name="T0" fmla="*/ 0 w 706560"/>
              <a:gd name="T1" fmla="*/ 0 h 511104"/>
              <a:gd name="T2" fmla="*/ 706560 w 706560"/>
              <a:gd name="T3" fmla="*/ 0 h 511104"/>
              <a:gd name="T4" fmla="*/ 706560 w 706560"/>
              <a:gd name="T5" fmla="*/ 511104 h 511104"/>
              <a:gd name="T6" fmla="*/ 0 w 706560"/>
              <a:gd name="T7" fmla="*/ 511104 h 511104"/>
              <a:gd name="T8" fmla="*/ 0 w 706560"/>
              <a:gd name="T9" fmla="*/ 0 h 51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6560" h="511104">
                <a:moveTo>
                  <a:pt x="0" y="0"/>
                </a:moveTo>
                <a:lnTo>
                  <a:pt x="706560" y="0"/>
                </a:lnTo>
                <a:lnTo>
                  <a:pt x="706560" y="511104"/>
                </a:lnTo>
                <a:lnTo>
                  <a:pt x="0" y="51110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725" name="Freeform 4"/>
          <p:cNvSpPr>
            <a:spLocks/>
          </p:cNvSpPr>
          <p:nvPr/>
        </p:nvSpPr>
        <p:spPr bwMode="auto">
          <a:xfrm>
            <a:off x="4968875" y="3844925"/>
            <a:ext cx="3813175" cy="2994025"/>
          </a:xfrm>
          <a:custGeom>
            <a:avLst/>
            <a:gdLst>
              <a:gd name="T0" fmla="*/ 0 w 4067712"/>
              <a:gd name="T1" fmla="*/ 0 h 3193728"/>
              <a:gd name="T2" fmla="*/ 4067712 w 4067712"/>
              <a:gd name="T3" fmla="*/ 0 h 3193728"/>
              <a:gd name="T4" fmla="*/ 4067712 w 4067712"/>
              <a:gd name="T5" fmla="*/ 3193728 h 3193728"/>
              <a:gd name="T6" fmla="*/ 0 w 4067712"/>
              <a:gd name="T7" fmla="*/ 3193728 h 3193728"/>
              <a:gd name="T8" fmla="*/ 0 w 4067712"/>
              <a:gd name="T9" fmla="*/ 0 h 319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7712" h="3193728">
                <a:moveTo>
                  <a:pt x="0" y="0"/>
                </a:moveTo>
                <a:lnTo>
                  <a:pt x="4067712" y="0"/>
                </a:lnTo>
                <a:lnTo>
                  <a:pt x="4067712" y="3193728"/>
                </a:lnTo>
                <a:lnTo>
                  <a:pt x="0" y="319372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Freeform 5"/>
          <p:cNvSpPr/>
          <p:nvPr/>
        </p:nvSpPr>
        <p:spPr>
          <a:xfrm rot="-599">
            <a:off x="-1214134" y="-1800721"/>
            <a:ext cx="3642209" cy="3485480"/>
          </a:xfrm>
          <a:custGeom>
            <a:avLst/>
            <a:gdLst/>
            <a:ahLst/>
            <a:cxnLst/>
            <a:rect l="l" t="t" r="r" b="b"/>
            <a:pathLst>
              <a:path w="4370304" h="4771584">
                <a:moveTo>
                  <a:pt x="0" y="0"/>
                </a:moveTo>
                <a:lnTo>
                  <a:pt x="4370304" y="0"/>
                </a:lnTo>
                <a:lnTo>
                  <a:pt x="4370304" y="4771584"/>
                </a:lnTo>
                <a:lnTo>
                  <a:pt x="0" y="47715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4096" r="-4096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Freeform 6"/>
          <p:cNvSpPr/>
          <p:nvPr/>
        </p:nvSpPr>
        <p:spPr>
          <a:xfrm rot="-599">
            <a:off x="7466040" y="3083040"/>
            <a:ext cx="3355920" cy="5464080"/>
          </a:xfrm>
          <a:custGeom>
            <a:avLst/>
            <a:gdLst/>
            <a:ahLst/>
            <a:cxnLst/>
            <a:rect l="l" t="t" r="r" b="b"/>
            <a:pathLst>
              <a:path w="3579648" h="5828352">
                <a:moveTo>
                  <a:pt x="0" y="0"/>
                </a:moveTo>
                <a:lnTo>
                  <a:pt x="3579648" y="0"/>
                </a:lnTo>
                <a:lnTo>
                  <a:pt x="3579648" y="5828352"/>
                </a:lnTo>
                <a:lnTo>
                  <a:pt x="0" y="582835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27815" r="-27815"/>
            </a:stretch>
          </a:blipFill>
        </p:spPr>
        <p:txBody>
          <a:bodyPr lIns="85725" tIns="42863" rIns="85725" bIns="42863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hr-HR" b="1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30732" name="Group 7"/>
          <p:cNvGrpSpPr>
            <a:grpSpLocks/>
          </p:cNvGrpSpPr>
          <p:nvPr/>
        </p:nvGrpSpPr>
        <p:grpSpPr bwMode="auto">
          <a:xfrm>
            <a:off x="4286250" y="268288"/>
            <a:ext cx="3062288" cy="835025"/>
            <a:chOff x="0" y="0"/>
            <a:chExt cx="3817984" cy="1187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001" cy="1187831"/>
            </a:xfrm>
            <a:custGeom>
              <a:avLst/>
              <a:gdLst/>
              <a:ahLst/>
              <a:cxnLst/>
              <a:rect l="l" t="t" r="r" b="b"/>
              <a:pathLst>
                <a:path w="3818001" h="1187831">
                  <a:moveTo>
                    <a:pt x="0" y="0"/>
                  </a:moveTo>
                  <a:lnTo>
                    <a:pt x="3818001" y="0"/>
                  </a:lnTo>
                  <a:lnTo>
                    <a:pt x="3818001" y="1187831"/>
                  </a:lnTo>
                  <a:lnTo>
                    <a:pt x="0" y="11878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180" r="-179"/>
              </a:stretch>
            </a:blipFill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hr-HR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30733" name="Group 9"/>
          <p:cNvGrpSpPr>
            <a:grpSpLocks/>
          </p:cNvGrpSpPr>
          <p:nvPr/>
        </p:nvGrpSpPr>
        <p:grpSpPr bwMode="auto">
          <a:xfrm>
            <a:off x="6997700" y="-153988"/>
            <a:ext cx="1873250" cy="1870076"/>
            <a:chOff x="0" y="0"/>
            <a:chExt cx="2664448" cy="2659840"/>
          </a:xfrm>
        </p:grpSpPr>
        <p:sp>
          <p:nvSpPr>
            <p:cNvPr id="30739" name="Freeform 10"/>
            <p:cNvSpPr>
              <a:spLocks/>
            </p:cNvSpPr>
            <p:nvPr/>
          </p:nvSpPr>
          <p:spPr bwMode="auto">
            <a:xfrm>
              <a:off x="0" y="0"/>
              <a:ext cx="2664460" cy="2659888"/>
            </a:xfrm>
            <a:custGeom>
              <a:avLst/>
              <a:gdLst>
                <a:gd name="T0" fmla="*/ 0 w 2664460"/>
                <a:gd name="T1" fmla="*/ 0 h 2659888"/>
                <a:gd name="T2" fmla="*/ 2664460 w 2664460"/>
                <a:gd name="T3" fmla="*/ 0 h 2659888"/>
                <a:gd name="T4" fmla="*/ 2664460 w 2664460"/>
                <a:gd name="T5" fmla="*/ 2659888 h 2659888"/>
                <a:gd name="T6" fmla="*/ 0 w 2664460"/>
                <a:gd name="T7" fmla="*/ 2659888 h 2659888"/>
                <a:gd name="T8" fmla="*/ 0 w 2664460"/>
                <a:gd name="T9" fmla="*/ 0 h 2659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4460" h="2659888">
                  <a:moveTo>
                    <a:pt x="0" y="0"/>
                  </a:moveTo>
                  <a:lnTo>
                    <a:pt x="2664460" y="0"/>
                  </a:lnTo>
                  <a:lnTo>
                    <a:pt x="2664460" y="2659888"/>
                  </a:lnTo>
                  <a:lnTo>
                    <a:pt x="0" y="265988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10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483678" y="1912777"/>
            <a:ext cx="8229600" cy="194925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8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KORPORATIVNA ODRŽIVOST KAO NOVA VALUTA:</a:t>
            </a:r>
          </a:p>
          <a:p>
            <a:pPr algn="ctr" defTabSz="914400" eaLnBrk="0" fontAlgn="base" hangingPunct="0">
              <a:lnSpc>
                <a:spcPts val="383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800" b="1" spc="-1" dirty="0">
                <a:solidFill>
                  <a:srgbClr val="BF2424"/>
                </a:solidFill>
                <a:latin typeface="Times New Roman" panose="02020603050405020304" pitchFamily="18" charset="0"/>
                <a:ea typeface="Arimo Bold"/>
                <a:cs typeface="Times New Roman" panose="02020603050405020304" pitchFamily="18" charset="0"/>
                <a:sym typeface="Arimo Bold"/>
              </a:rPr>
              <a:t>KAKO ESG STANDARDI MIJENJAJU MEĐUNARODNU KONKURENTNOST</a:t>
            </a:r>
            <a:endParaRPr lang="en-US" sz="2800" b="1" spc="-1" dirty="0">
              <a:solidFill>
                <a:srgbClr val="BF2424"/>
              </a:solidFill>
              <a:latin typeface="Times New Roman" panose="02020603050405020304" pitchFamily="18" charset="0"/>
              <a:ea typeface="Arimo Bold"/>
              <a:cs typeface="Times New Roman" panose="02020603050405020304" pitchFamily="18" charset="0"/>
              <a:sym typeface="Arimo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268748" y="4365625"/>
            <a:ext cx="4728952" cy="320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defTabSz="914400" eaLnBrk="0" fontAlgn="base" hangingPunct="0">
              <a:lnSpc>
                <a:spcPts val="2499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spc="-1" dirty="0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Dr. sc. Mirnesa Baraković </a:t>
            </a:r>
            <a:r>
              <a:rPr lang="en-US" sz="2400" b="1" spc="-1" dirty="0" err="1">
                <a:solidFill>
                  <a:srgbClr val="00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Nurikić</a:t>
            </a:r>
            <a:endParaRPr lang="en-US" sz="2400" b="1" spc="-1" dirty="0">
              <a:solidFill>
                <a:srgbClr val="000000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</p:txBody>
      </p:sp>
      <p:grpSp>
        <p:nvGrpSpPr>
          <p:cNvPr id="30736" name="Group 14"/>
          <p:cNvGrpSpPr>
            <a:grpSpLocks/>
          </p:cNvGrpSpPr>
          <p:nvPr/>
        </p:nvGrpSpPr>
        <p:grpSpPr bwMode="auto">
          <a:xfrm>
            <a:off x="1290638" y="4262438"/>
            <a:ext cx="6410325" cy="9525"/>
            <a:chOff x="0" y="0"/>
            <a:chExt cx="9116672" cy="13312"/>
          </a:xfrm>
        </p:grpSpPr>
        <p:sp>
          <p:nvSpPr>
            <p:cNvPr id="30738" name="Freeform 15"/>
            <p:cNvSpPr>
              <a:spLocks/>
            </p:cNvSpPr>
            <p:nvPr/>
          </p:nvSpPr>
          <p:spPr bwMode="auto">
            <a:xfrm>
              <a:off x="6604" y="0"/>
              <a:ext cx="9103360" cy="13335"/>
            </a:xfrm>
            <a:custGeom>
              <a:avLst/>
              <a:gdLst>
                <a:gd name="T0" fmla="*/ 0 w 9103360"/>
                <a:gd name="T1" fmla="*/ 0 h 13335"/>
                <a:gd name="T2" fmla="*/ 9103360 w 9103360"/>
                <a:gd name="T3" fmla="*/ 0 h 13335"/>
                <a:gd name="T4" fmla="*/ 9103360 w 9103360"/>
                <a:gd name="T5" fmla="*/ 13335 h 13335"/>
                <a:gd name="T6" fmla="*/ 0 w 9103360"/>
                <a:gd name="T7" fmla="*/ 13335 h 13335"/>
                <a:gd name="T8" fmla="*/ 0 w 9103360"/>
                <a:gd name="T9" fmla="*/ 0 h 13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03360" h="13335">
                  <a:moveTo>
                    <a:pt x="0" y="0"/>
                  </a:moveTo>
                  <a:lnTo>
                    <a:pt x="9103360" y="0"/>
                  </a:lnTo>
                  <a:lnTo>
                    <a:pt x="9103360" y="13335"/>
                  </a:lnTo>
                  <a:lnTo>
                    <a:pt x="0" y="133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bs-Latn-BA" b="1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174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Sažetak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standardi postaju ključno mjerilo uspješnosti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Fokus: investicioni tokovi, reputacija, regulativa, zemlje u razvoju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= strateška prednost, a ne samo dodatni zahtjev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 err="1">
                <a:solidFill>
                  <a:srgbClr val="006633"/>
                </a:solidFill>
                <a:latin typeface="Calibri"/>
              </a:rPr>
              <a:t>Uvod</a:t>
            </a:r>
            <a:endParaRPr sz="3200" b="1" dirty="0">
              <a:solidFill>
                <a:srgbClr val="006633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2200" dirty="0">
                <a:solidFill>
                  <a:srgbClr val="003366"/>
                </a:solidFill>
                <a:latin typeface="Calibri"/>
              </a:rPr>
              <a:t>ESG = Environmental, Social, Governance</a:t>
            </a:r>
          </a:p>
          <a:p>
            <a:r>
              <a:rPr sz="2200" dirty="0" err="1">
                <a:solidFill>
                  <a:srgbClr val="003366"/>
                </a:solidFill>
                <a:latin typeface="Calibri"/>
              </a:rPr>
              <a:t>Održivo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poslovanje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= nova </a:t>
            </a:r>
            <a:r>
              <a:rPr lang="hr-HR" sz="2200" dirty="0">
                <a:solidFill>
                  <a:srgbClr val="003366"/>
                </a:solidFill>
                <a:latin typeface="Calibri"/>
              </a:rPr>
              <a:t>‘’</a:t>
            </a:r>
            <a:r>
              <a:rPr sz="2200" dirty="0">
                <a:solidFill>
                  <a:srgbClr val="003366"/>
                </a:solidFill>
                <a:latin typeface="Calibri"/>
              </a:rPr>
              <a:t>valuta</a:t>
            </a:r>
            <a:r>
              <a:rPr lang="hr-HR" sz="2200" dirty="0">
                <a:solidFill>
                  <a:srgbClr val="003366"/>
                </a:solidFill>
                <a:latin typeface="Calibri"/>
              </a:rPr>
              <a:t>‘’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>
                <a:solidFill>
                  <a:srgbClr val="003366"/>
                </a:solidFill>
                <a:latin typeface="Calibri"/>
              </a:rPr>
              <a:t>ESG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transformiše</a:t>
            </a:r>
            <a:r>
              <a:rPr sz="2200" dirty="0">
                <a:solidFill>
                  <a:srgbClr val="003366"/>
                </a:solidFill>
                <a:latin typeface="Calibri"/>
              </a:rPr>
              <a:t>: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investicije</a:t>
            </a:r>
            <a:r>
              <a:rPr sz="2200" dirty="0">
                <a:solidFill>
                  <a:srgbClr val="003366"/>
                </a:solidFill>
                <a:latin typeface="Calibri"/>
              </a:rPr>
              <a:t>,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regulativu</a:t>
            </a:r>
            <a:r>
              <a:rPr sz="2200" dirty="0">
                <a:solidFill>
                  <a:srgbClr val="003366"/>
                </a:solidFill>
                <a:latin typeface="Calibri"/>
              </a:rPr>
              <a:t>,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potrošače</a:t>
            </a:r>
            <a:r>
              <a:rPr sz="2200" dirty="0">
                <a:solidFill>
                  <a:srgbClr val="003366"/>
                </a:solidFill>
                <a:latin typeface="Calibri"/>
              </a:rPr>
              <a:t>,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reputaciju</a:t>
            </a:r>
            <a:endParaRPr sz="2200" dirty="0">
              <a:solidFill>
                <a:srgbClr val="003366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Prethodna istraživanja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Empirijski dokazi: ESG poboljšava finansijske performanse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Studije: Eccles et al. (2014), Friede et al. (2015), Giese et al. (2019)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Rezultati: manji rizik, stabilniji rast, bolja reputacija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Metodologija istraživanja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Kvalitativna analiza: literatura, zakoni, primjeri dobre prakse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Kvantitativna analiza: OECD, UNDP, GSIA podaci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Komparativna analiza država i kompanija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6633"/>
                </a:solidFill>
                <a:latin typeface="Calibri"/>
              </a:rPr>
              <a:t>ESG: </a:t>
            </a:r>
            <a:r>
              <a:rPr sz="3200" b="1" dirty="0" err="1">
                <a:solidFill>
                  <a:srgbClr val="006633"/>
                </a:solidFill>
                <a:latin typeface="Calibri"/>
              </a:rPr>
              <a:t>Koncept</a:t>
            </a:r>
            <a:r>
              <a:rPr sz="3200" b="1" dirty="0">
                <a:solidFill>
                  <a:srgbClr val="006633"/>
                </a:solidFill>
                <a:latin typeface="Calibri"/>
              </a:rPr>
              <a:t> </a:t>
            </a:r>
            <a:r>
              <a:rPr sz="3200" b="1" dirty="0" err="1">
                <a:solidFill>
                  <a:srgbClr val="006633"/>
                </a:solidFill>
                <a:latin typeface="Calibri"/>
              </a:rPr>
              <a:t>i</a:t>
            </a:r>
            <a:r>
              <a:rPr sz="3200" b="1" dirty="0">
                <a:solidFill>
                  <a:srgbClr val="006633"/>
                </a:solidFill>
                <a:latin typeface="Calibri"/>
              </a:rPr>
              <a:t> </a:t>
            </a:r>
            <a:r>
              <a:rPr sz="3200" b="1" dirty="0" err="1">
                <a:solidFill>
                  <a:srgbClr val="006633"/>
                </a:solidFill>
                <a:latin typeface="Calibri"/>
              </a:rPr>
              <a:t>evolucija</a:t>
            </a:r>
            <a:endParaRPr sz="3200" b="1" dirty="0">
              <a:solidFill>
                <a:srgbClr val="006633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sz="2200" dirty="0" err="1">
                <a:solidFill>
                  <a:srgbClr val="003366"/>
                </a:solidFill>
                <a:latin typeface="Calibri"/>
              </a:rPr>
              <a:t>Počeci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: 2000-te,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zahtjevi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investitora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>
                <a:solidFill>
                  <a:srgbClr val="003366"/>
                </a:solidFill>
                <a:latin typeface="Calibri"/>
              </a:rPr>
              <a:t>ESG ≠ CSR –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naglasak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na</a:t>
            </a:r>
            <a:r>
              <a:rPr sz="2200" dirty="0">
                <a:solidFill>
                  <a:srgbClr val="003366"/>
                </a:solidFill>
                <a:latin typeface="Calibri"/>
              </a:rPr>
              <a:t>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kvantifikaciju</a:t>
            </a:r>
            <a:endParaRPr sz="2200" dirty="0">
              <a:solidFill>
                <a:srgbClr val="003366"/>
              </a:solidFill>
              <a:latin typeface="Calibri"/>
            </a:endParaRPr>
          </a:p>
          <a:p>
            <a:r>
              <a:rPr sz="2200" dirty="0">
                <a:solidFill>
                  <a:srgbClr val="003366"/>
                </a:solidFill>
                <a:latin typeface="Calibri"/>
              </a:rPr>
              <a:t>Rast ESG </a:t>
            </a:r>
            <a:r>
              <a:rPr sz="2200" dirty="0" err="1">
                <a:solidFill>
                  <a:srgbClr val="003366"/>
                </a:solidFill>
                <a:latin typeface="Calibri"/>
              </a:rPr>
              <a:t>ulaganja</a:t>
            </a:r>
            <a:endParaRPr sz="2200" dirty="0">
              <a:solidFill>
                <a:srgbClr val="003366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ESG kao novo lice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Regulativa: EU (CBAM, CSRD), SAD (SEC)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= kriterijum u lancima vrijednosti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Povećava povjerenje investitora, smanjuje rizik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ESG fondovi u porastu (+140% u 2020, Morningstar)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>
                <a:solidFill>
                  <a:srgbClr val="006633"/>
                </a:solidFill>
                <a:latin typeface="Calibri"/>
              </a:rPr>
              <a:t>ESG i reputacijski kapital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 sz="2200">
                <a:solidFill>
                  <a:srgbClr val="003366"/>
                </a:solidFill>
                <a:latin typeface="Calibri"/>
              </a:rPr>
              <a:t>Reputacija = ključni nematerijalni resurs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Potrošači preferiraju ESG brendove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Transparentno izvještavanje = povjerenje i otpornost</a:t>
            </a:r>
          </a:p>
          <a:p>
            <a:r>
              <a:rPr sz="2200">
                <a:solidFill>
                  <a:srgbClr val="003366"/>
                </a:solidFill>
                <a:latin typeface="Calibri"/>
              </a:rPr>
              <a:t>Negativne ESG vijesti brzo uništavaju vrijednost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350</Words>
  <Application>Microsoft Office PowerPoint</Application>
  <PresentationFormat>On-screen Show (4:3)</PresentationFormat>
  <Paragraphs>70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Barlow Semi Condensed SemiBold</vt:lpstr>
      <vt:lpstr>Calibri</vt:lpstr>
      <vt:lpstr>Formula</vt:lpstr>
      <vt:lpstr>Times New Roman</vt:lpstr>
      <vt:lpstr>Times New Roman Bold</vt:lpstr>
      <vt:lpstr>Office Theme</vt:lpstr>
      <vt:lpstr>PowerPoint Presentation</vt:lpstr>
      <vt:lpstr>PowerPoint Presentation</vt:lpstr>
      <vt:lpstr>Sažetak</vt:lpstr>
      <vt:lpstr>Uvod</vt:lpstr>
      <vt:lpstr>Prethodna istraživanja</vt:lpstr>
      <vt:lpstr>Metodologija istraživanja</vt:lpstr>
      <vt:lpstr>ESG: Koncept i evolucija</vt:lpstr>
      <vt:lpstr>ESG kao novo lice kapitala</vt:lpstr>
      <vt:lpstr>ESG i reputacijski kapital</vt:lpstr>
      <vt:lpstr>Primjeri ESG lidera</vt:lpstr>
      <vt:lpstr>Izazovi ESG implementacije</vt:lpstr>
      <vt:lpstr>Prilike za zemlje u razvoju</vt:lpstr>
      <vt:lpstr>Zaključak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Home</dc:creator>
  <cp:keywords/>
  <dc:description>generated using python-pptx</dc:description>
  <cp:lastModifiedBy>WIN 10 PRO</cp:lastModifiedBy>
  <cp:revision>8</cp:revision>
  <dcterms:created xsi:type="dcterms:W3CDTF">2013-01-27T09:14:16Z</dcterms:created>
  <dcterms:modified xsi:type="dcterms:W3CDTF">2025-09-19T07:03:05Z</dcterms:modified>
  <cp:category/>
</cp:coreProperties>
</file>