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8" r:id="rId2"/>
  </p:sldMasterIdLst>
  <p:notesMasterIdLst>
    <p:notesMasterId r:id="rId21"/>
  </p:notesMasterIdLst>
  <p:sldIdLst>
    <p:sldId id="345" r:id="rId3"/>
    <p:sldId id="34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4"/>
    <p:restoredTop sz="94719"/>
  </p:normalViewPr>
  <p:slideViewPr>
    <p:cSldViewPr snapToGrid="0" snapToObjects="1">
      <p:cViewPr varScale="1">
        <p:scale>
          <a:sx n="107" d="100"/>
          <a:sy n="107" d="100"/>
        </p:scale>
        <p:origin x="150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>
        <c:manualLayout>
          <c:layoutTarget val="inner"/>
          <c:xMode val="edge"/>
          <c:yMode val="edge"/>
          <c:x val="0.13524196194225721"/>
          <c:y val="6.3958394089627682E-2"/>
          <c:w val="0.83698026027996497"/>
          <c:h val="0.8292568290074852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Ispravna procjena</c:v>
                </c:pt>
              </c:strCache>
            </c:strRef>
          </c:tx>
          <c:invertIfNegative val="1"/>
          <c:cat>
            <c:strRef>
              <c:f>Sheet1!$A$2:$A$2</c:f>
              <c:strCache>
                <c:ptCount val="1"/>
                <c:pt idx="0">
                  <c:v>Procjena vrijednosti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8-4E4F-8392-3D11648F0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Neispravna procjena</c:v>
                </c:pt>
              </c:strCache>
            </c:strRef>
          </c:tx>
          <c:invertIfNegative val="1"/>
          <c:cat>
            <c:strRef>
              <c:f>Sheet1!$A$2:$A$2</c:f>
              <c:strCache>
                <c:ptCount val="1"/>
                <c:pt idx="0">
                  <c:v>Procjena vrijednosti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8-4E4F-8392-3D11648F0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45852176"/>
        <c:axId val="-678007552"/>
      </c:barChart>
      <c:catAx>
        <c:axId val="-74585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78007552"/>
        <c:crosses val="autoZero"/>
        <c:auto val="1"/>
        <c:lblAlgn val="ctr"/>
        <c:lblOffset val="100"/>
        <c:noMultiLvlLbl val="0"/>
      </c:catAx>
      <c:valAx>
        <c:axId val="-67800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458521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443E-361C-4B2A-B7A6-1724DAC6261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74810-B03E-48C8-B29A-1500C976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Header Placeholder 1">
            <a:extLst>
              <a:ext uri="{FF2B5EF4-FFF2-40B4-BE49-F238E27FC236}">
                <a16:creationId xmlns:a16="http://schemas.microsoft.com/office/drawing/2014/main" id="{7D77A8A3-F33A-40A6-BD29-32FED42E6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Date Placeholder 2">
            <a:extLst>
              <a:ext uri="{FF2B5EF4-FFF2-40B4-BE49-F238E27FC236}">
                <a16:creationId xmlns:a16="http://schemas.microsoft.com/office/drawing/2014/main" id="{C4CB42B7-12F0-4F59-9366-4B0DF89A0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1.7.2013</a:t>
            </a:r>
          </a:p>
        </p:txBody>
      </p:sp>
      <p:sp>
        <p:nvSpPr>
          <p:cNvPr id="45060" name="Slide Image Placeholder 3">
            <a:extLst>
              <a:ext uri="{FF2B5EF4-FFF2-40B4-BE49-F238E27FC236}">
                <a16:creationId xmlns:a16="http://schemas.microsoft.com/office/drawing/2014/main" id="{F26AE675-5EFB-4BDC-9DD3-1015C53E1BA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noFill/>
          <a:ln w="12700"/>
        </p:spPr>
      </p:sp>
      <p:sp>
        <p:nvSpPr>
          <p:cNvPr id="45061" name="Notes Placeholder 4">
            <a:extLst>
              <a:ext uri="{FF2B5EF4-FFF2-40B4-BE49-F238E27FC236}">
                <a16:creationId xmlns:a16="http://schemas.microsoft.com/office/drawing/2014/main" id="{F7523C06-C552-4767-BF74-9750EFD14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&lt;number&gt;</a:t>
            </a:r>
          </a:p>
        </p:txBody>
      </p:sp>
      <p:sp>
        <p:nvSpPr>
          <p:cNvPr id="45062" name="Footer Placeholder 5">
            <a:extLst>
              <a:ext uri="{FF2B5EF4-FFF2-40B4-BE49-F238E27FC236}">
                <a16:creationId xmlns:a16="http://schemas.microsoft.com/office/drawing/2014/main" id="{8CE4BB75-3426-4286-B2DD-F9276A4F59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Slide Number Placeholder 6">
            <a:extLst>
              <a:ext uri="{FF2B5EF4-FFF2-40B4-BE49-F238E27FC236}">
                <a16:creationId xmlns:a16="http://schemas.microsoft.com/office/drawing/2014/main" id="{1B384310-C90E-44F0-AA45-4E774E83E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Header Placeholder 1">
            <a:extLst>
              <a:ext uri="{FF2B5EF4-FFF2-40B4-BE49-F238E27FC236}">
                <a16:creationId xmlns:a16="http://schemas.microsoft.com/office/drawing/2014/main" id="{A6FADE39-52BA-4CEB-A46E-57A039BAFA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Date Placeholder 2">
            <a:extLst>
              <a:ext uri="{FF2B5EF4-FFF2-40B4-BE49-F238E27FC236}">
                <a16:creationId xmlns:a16="http://schemas.microsoft.com/office/drawing/2014/main" id="{78D496D9-5443-46D3-A87D-3D0534A5C0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1.7.2013</a:t>
            </a:r>
          </a:p>
        </p:txBody>
      </p:sp>
      <p:sp>
        <p:nvSpPr>
          <p:cNvPr id="46084" name="Slide Image Placeholder 3">
            <a:extLst>
              <a:ext uri="{FF2B5EF4-FFF2-40B4-BE49-F238E27FC236}">
                <a16:creationId xmlns:a16="http://schemas.microsoft.com/office/drawing/2014/main" id="{A8060C90-1773-4BAE-B9E3-B2BFB9C31A5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noFill/>
          <a:ln w="12700"/>
        </p:spPr>
      </p:sp>
      <p:sp>
        <p:nvSpPr>
          <p:cNvPr id="46085" name="Notes Placeholder 4">
            <a:extLst>
              <a:ext uri="{FF2B5EF4-FFF2-40B4-BE49-F238E27FC236}">
                <a16:creationId xmlns:a16="http://schemas.microsoft.com/office/drawing/2014/main" id="{46552982-194D-4F77-94FC-31BFDE539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&lt;number&gt;</a:t>
            </a:r>
          </a:p>
        </p:txBody>
      </p:sp>
      <p:sp>
        <p:nvSpPr>
          <p:cNvPr id="46086" name="Footer Placeholder 5">
            <a:extLst>
              <a:ext uri="{FF2B5EF4-FFF2-40B4-BE49-F238E27FC236}">
                <a16:creationId xmlns:a16="http://schemas.microsoft.com/office/drawing/2014/main" id="{7652A659-86E3-48A3-8E81-E14FFCC06F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Slide Number Placeholder 6">
            <a:extLst>
              <a:ext uri="{FF2B5EF4-FFF2-40B4-BE49-F238E27FC236}">
                <a16:creationId xmlns:a16="http://schemas.microsoft.com/office/drawing/2014/main" id="{4DC52B5C-E77E-4817-BEE3-D465ABA63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8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9846-DFF2-4D33-B5FE-E9282AF99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C9A73-F7B0-443C-BB6F-FD682C8A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4F6A-7ABD-4D7A-A4CD-E8F420D6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A1F59-7DC4-426C-A6BD-40BC580A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AD29-D42B-4F60-B0CC-83C8DC22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72955921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124D-A894-4547-8027-DEECD87E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33EE-39DD-4B19-A386-E092997C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841C6-8427-4F40-BA26-CDE0C879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F522-A518-49B2-AC0D-AEA7F11B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79DA-9EDD-4228-97C1-C01E35F8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6999281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8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9F3C-DA7C-4AF8-BE8B-D86C0759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3F36-905D-4707-B7A9-6D1A37EC3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CA2C-F0AC-4900-8B8F-D917113A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6310C-8D7B-4DEF-B585-D1BB3739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0E8E-BF35-4F79-80F5-3BDB56CA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32481583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9622-D49C-4146-A95D-1802CBD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94AE-5233-4DAB-BB03-353809FBB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BB0D3-199B-404D-AEF6-529ABDA3F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7B3C-D7B8-4721-8D27-CBD2BDB5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4B76-EE34-4DFD-B05B-E5614B70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235A7-F5FE-4016-8DE6-1E872DB6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30577865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0618-68A9-47DD-ABE9-18DCD019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DC61C-87D4-48B5-8D92-4C00FB66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AFCD6-1384-413D-A233-BB650A0CC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F6E1B-826B-4196-9583-4284DEA1A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4C4F1-F926-4E5D-A368-5338BB925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E7D2A-4265-4485-92B6-F55C2C6F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4F3CB-745E-4845-A236-7216DA3D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A2DEA-46A1-454B-801F-2FF31318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7238713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C54B-6655-40B6-8919-F68CEAFC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48068-FABD-4868-A116-DA4B07A2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29151-7E78-4599-AD3B-D12479DB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B0F20-7182-40EA-8999-D9EC34C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49662320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4927D-34DF-439D-BE6D-BB42A136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F47B8-64D0-453E-A6E6-D791B13B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4EA65-18E4-4D6C-B92C-15C3ADC5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4B32-B304-48C8-96F8-70797A23A24D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67519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97D-E53A-485A-B89D-F6D35A73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52E79-51FB-484F-9D17-C82D373F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6EBC4-4322-4895-ACDC-53FB0DD9F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DFEE3-4F72-4E1F-9001-DEA6B9FC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A5FFF-F511-4DF5-AECD-5C8B7354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B0F4C-1900-4CFC-9966-37BB0315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34319732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CDF4-B941-4012-9ECC-A704CC94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2CB06-4138-4B0E-B7BA-6557E6FA7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8D0C6-F439-4DEF-967E-B86DD0C16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0B2DF-47C0-4FF1-A24F-0252E181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CB81F-8956-4462-8FCE-C62B3057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8920-50BF-4FB0-80C0-CC2330A0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406255336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11E-910B-4C9D-A38A-7F764ED3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C9EB0-734B-4E0D-A046-31B402C97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DE20-3A04-4BC6-A17C-D8D03AE1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F0EC-78D1-4220-A29B-CF96E09A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C628D-D6B2-47DB-ACE4-6B509031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42332845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59C08-1B65-4729-A8F4-E81005255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974D7-3849-4DCE-B2EA-5BE7BD27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5A926-32D3-406C-BE5D-DCD1B684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DBD9-C0E0-4DC3-A9A1-C04E59F631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74C8A-8A6D-4588-BE47-3790A27F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C73F-09DF-4DA4-83C4-241E5F8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22DB-7A44-4A33-9A3F-989D5E4007EC}" type="slidenum">
              <a:rPr lang="sv-SE" altLang="sr-Latn-RS" smtClean="0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605130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C3242BD8-78A8-4B22-BA6F-B1FC64DB7ED2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58D680B8-7B0C-434D-A569-808564294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1">
            <a:extLst>
              <a:ext uri="{FF2B5EF4-FFF2-40B4-BE49-F238E27FC236}">
                <a16:creationId xmlns:a16="http://schemas.microsoft.com/office/drawing/2014/main" id="{69A596AD-75B5-491E-B6A6-C5EDD9EA13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2B77B5C7-612F-4B38-9C72-EDC7E540DB61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92829085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6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1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7699A9A7-6B82-4BF4-94F4-1566CA505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D34898A3-55BB-440C-8670-9B543F2CC076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69505842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E8FBCE6-2991-479F-9E33-00831753B79E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76709530-CEF2-4C7F-AEB2-32F4C600C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B0197D5-484F-4078-B67D-FC8F70938D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26E85CA9-1EB7-4C38-99D7-6BE4D80AD82F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16510225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2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D39D4D7F-8E83-4DE7-A6AD-1229677823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4D820413-D191-4AB5-AFBA-8FE9AC21B123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410781744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4D5985EF-A5C7-43AE-92EF-E89B146C14B3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 dirty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15AED7CF-8CF8-4BD2-859D-7DE7ED60F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76334DAF-AFE8-4D5D-B07A-5DADBF91B6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B46AF974-9486-4F19-AD18-9D0D6BEE5BAB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51893205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3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7F6B8330-C94E-4E55-8AE2-BD7A9EB432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25903177-00E6-4A22-88AB-B16E54B3144F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58764622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AF40776D-4EE9-4DD0-82BA-913AAD1AFB82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 dirty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53BE984C-8F31-402E-AB2C-493F825E2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AB2A0819-4E67-498B-BD1E-FC82DECECA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D8EDFEE6-AEC8-4535-8791-66CDD1EF0863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98255701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4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7F8B470F-64C8-46B2-8C96-A35C69030D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4A82BCFC-DB2D-496C-88B9-AAB67F4A69DF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86208026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C5A68A0F-9A6C-4B21-83DB-88EFE921EEC0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746F3EFF-9161-4A57-81BE-0EA42AEF9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587D6FAA-33B1-4187-977C-55BC64FA28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3893D571-7376-4D89-A865-84C1145CD33F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78111761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5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C29C3D15-3F4D-4C4A-87BE-86D692A896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E526C350-1E06-4F0B-B1EE-CC05F1BA03AB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56603052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AFBC9370-8733-442C-ADD7-72C80BDB01C7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E7D6950F-47A0-4E44-9FFB-039E4C9B0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text 10"/>
          <p:cNvSpPr>
            <a:spLocks noGrp="1" noChangeAspect="1"/>
          </p:cNvSpPr>
          <p:nvPr>
            <p:ph type="body" sz="quarter" idx="14"/>
          </p:nvPr>
        </p:nvSpPr>
        <p:spPr>
          <a:xfrm>
            <a:off x="107951" y="136525"/>
            <a:ext cx="5111403" cy="3292475"/>
          </a:xfrm>
          <a:noFill/>
        </p:spPr>
        <p:txBody>
          <a:bodyPr tIns="72000"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107951" y="3429001"/>
            <a:ext cx="5111403" cy="27118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CB8C71A-9120-46C0-A28E-F0B921325B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88AD4681-1A25-46BE-99CD-1D32789BB0E8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23855890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8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07952" y="129048"/>
            <a:ext cx="8927999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107952" y="2843082"/>
            <a:ext cx="1621974" cy="576293"/>
          </a:xfrm>
          <a:solidFill>
            <a:schemeClr val="accent6">
              <a:alpha val="90000"/>
            </a:schemeClr>
          </a:solidFill>
        </p:spPr>
        <p:txBody>
          <a:bodyPr wrap="none" tIns="72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nummer 14">
            <a:extLst>
              <a:ext uri="{FF2B5EF4-FFF2-40B4-BE49-F238E27FC236}">
                <a16:creationId xmlns:a16="http://schemas.microsoft.com/office/drawing/2014/main" id="{6886C07A-691C-49B9-A098-4C116A858E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CA1BCAC3-ABA2-4140-80F3-F29A4B8CE785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395686737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0" y="129048"/>
            <a:ext cx="4463950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108000" y="129046"/>
            <a:ext cx="4460914" cy="1274147"/>
          </a:xfrm>
        </p:spPr>
        <p:txBody>
          <a:bodyPr tIns="288000">
            <a:no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107950" y="1403194"/>
            <a:ext cx="4460914" cy="473090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2">
            <a:extLst>
              <a:ext uri="{FF2B5EF4-FFF2-40B4-BE49-F238E27FC236}">
                <a16:creationId xmlns:a16="http://schemas.microsoft.com/office/drawing/2014/main" id="{7E30E7A1-4A92-42EF-81C4-AE7BF33D27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485A7DF2-C73C-4B4C-9041-51A877D7D609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23997523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07999" y="129046"/>
            <a:ext cx="8921875" cy="1274147"/>
          </a:xfrm>
        </p:spPr>
        <p:txBody>
          <a:bodyPr tIns="288000">
            <a:no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4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107950" y="1403194"/>
            <a:ext cx="4460914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17"/>
          <p:cNvSpPr>
            <a:spLocks noGrp="1"/>
          </p:cNvSpPr>
          <p:nvPr>
            <p:ph type="body" sz="quarter" idx="16"/>
          </p:nvPr>
        </p:nvSpPr>
        <p:spPr>
          <a:xfrm>
            <a:off x="4568960" y="1403193"/>
            <a:ext cx="4460914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55728E0D-B676-466F-9CF3-5A8764A680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87D67631-C71A-4B51-8580-8F1170CA2D5F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22912461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>
            <a:extLst>
              <a:ext uri="{FF2B5EF4-FFF2-40B4-BE49-F238E27FC236}">
                <a16:creationId xmlns:a16="http://schemas.microsoft.com/office/drawing/2014/main" id="{90CDF381-DCE0-4315-8872-5B572678AD02}"/>
              </a:ext>
            </a:extLst>
          </p:cNvPr>
          <p:cNvSpPr/>
          <p:nvPr userDrawn="1"/>
        </p:nvSpPr>
        <p:spPr>
          <a:xfrm>
            <a:off x="0" y="0"/>
            <a:ext cx="9144000" cy="617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18E371B-CD6C-45AD-8BC4-A28BB0F6DF4D}"/>
              </a:ext>
            </a:extLst>
          </p:cNvPr>
          <p:cNvCxnSpPr>
            <a:cxnSpLocks/>
          </p:cNvCxnSpPr>
          <p:nvPr userDrawn="1"/>
        </p:nvCxnSpPr>
        <p:spPr>
          <a:xfrm>
            <a:off x="107950" y="6140450"/>
            <a:ext cx="89281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0" y="129048"/>
            <a:ext cx="4463950" cy="6004360"/>
          </a:xfrm>
          <a:noFill/>
        </p:spPr>
        <p:txBody>
          <a:bodyPr lIns="0" tIns="2520000" rIns="0" rtlCol="0"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08000" y="129046"/>
            <a:ext cx="4460914" cy="1274147"/>
          </a:xfrm>
        </p:spPr>
        <p:txBody>
          <a:bodyPr tIns="288000"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107950" y="1403194"/>
            <a:ext cx="4460914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2">
            <a:extLst>
              <a:ext uri="{FF2B5EF4-FFF2-40B4-BE49-F238E27FC236}">
                <a16:creationId xmlns:a16="http://schemas.microsoft.com/office/drawing/2014/main" id="{6E9A0D71-F437-49CD-9F4C-45D3817109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39F37D6A-8E55-4A37-87F0-D496AA938A22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78123348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">
            <a:extLst>
              <a:ext uri="{FF2B5EF4-FFF2-40B4-BE49-F238E27FC236}">
                <a16:creationId xmlns:a16="http://schemas.microsoft.com/office/drawing/2014/main" id="{4C7EF5D9-4820-4C20-AEF4-F186B7299C50}"/>
              </a:ext>
            </a:extLst>
          </p:cNvPr>
          <p:cNvSpPr/>
          <p:nvPr userDrawn="1"/>
        </p:nvSpPr>
        <p:spPr>
          <a:xfrm>
            <a:off x="0" y="0"/>
            <a:ext cx="9144000" cy="617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E8684EBA-3C9B-40B0-8BC5-468D0A985D1F}"/>
              </a:ext>
            </a:extLst>
          </p:cNvPr>
          <p:cNvCxnSpPr>
            <a:cxnSpLocks/>
          </p:cNvCxnSpPr>
          <p:nvPr userDrawn="1"/>
        </p:nvCxnSpPr>
        <p:spPr>
          <a:xfrm>
            <a:off x="107950" y="6140450"/>
            <a:ext cx="89281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07999" y="129046"/>
            <a:ext cx="8921875" cy="1274147"/>
          </a:xfrm>
        </p:spPr>
        <p:txBody>
          <a:bodyPr tIns="288000"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107950" y="1403194"/>
            <a:ext cx="4460914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17"/>
          <p:cNvSpPr>
            <a:spLocks noGrp="1"/>
          </p:cNvSpPr>
          <p:nvPr>
            <p:ph type="body" sz="quarter" idx="16"/>
          </p:nvPr>
        </p:nvSpPr>
        <p:spPr>
          <a:xfrm>
            <a:off x="4568960" y="1403193"/>
            <a:ext cx="4460914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30388C82-9334-4BDE-86E9-44E0D82F39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defRPr b="1"/>
            </a:lvl1pPr>
          </a:lstStyle>
          <a:p>
            <a:fld id="{6676C710-F7CB-4B2F-B28D-7703B5D489A1}" type="slidenum">
              <a:rPr lang="sv-SE" altLang="sr-Latn-RS"/>
              <a:pPr/>
              <a:t>‹#›</a:t>
            </a:fld>
            <a:endParaRPr lang="sv-SE" altLang="sr-Latn-RS"/>
          </a:p>
        </p:txBody>
      </p:sp>
    </p:spTree>
    <p:extLst>
      <p:ext uri="{BB962C8B-B14F-4D97-AF65-F5344CB8AC3E}">
        <p14:creationId xmlns:p14="http://schemas.microsoft.com/office/powerpoint/2010/main" val="1095144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3B2EB-283D-4B0D-BB29-2845F79F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62E59-5D53-443D-8347-759A5A86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36AF-4347-4F75-9DB6-309126FA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8B8A-0312-42AD-A049-2E9B6049E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F260C-C70A-4782-919F-9B0532BB0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ktangel 8">
            <a:extLst>
              <a:ext uri="{FF2B5EF4-FFF2-40B4-BE49-F238E27FC236}">
                <a16:creationId xmlns:a16="http://schemas.microsoft.com/office/drawing/2014/main" id="{A034F8A7-993A-41BB-A4E2-AA1229D930C3}"/>
              </a:ext>
            </a:extLst>
          </p:cNvPr>
          <p:cNvSpPr/>
          <p:nvPr userDrawn="1"/>
        </p:nvSpPr>
        <p:spPr>
          <a:xfrm>
            <a:off x="107950" y="136525"/>
            <a:ext cx="8928100" cy="60039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50" b="0">
              <a:solidFill>
                <a:srgbClr val="FFFFFF"/>
              </a:solidFill>
            </a:endParaRPr>
          </a:p>
        </p:txBody>
      </p:sp>
      <p:sp>
        <p:nvSpPr>
          <p:cNvPr id="8" name="textruta 6">
            <a:extLst>
              <a:ext uri="{FF2B5EF4-FFF2-40B4-BE49-F238E27FC236}">
                <a16:creationId xmlns:a16="http://schemas.microsoft.com/office/drawing/2014/main" id="{B5D71A29-A98B-402C-9B3F-03DFF5FB4E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6426200"/>
            <a:ext cx="790575" cy="138113"/>
          </a:xfrm>
          <a:prstGeom prst="rect">
            <a:avLst/>
          </a:prstGeom>
          <a:noFill/>
          <a:ln>
            <a:noFill/>
          </a:ln>
        </p:spPr>
        <p:txBody>
          <a:bodyPr wrap="none" lIns="288000" tIns="0" rIns="0" bIns="0" anchor="ctr">
            <a:spAutoFit/>
          </a:bodyPr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sr-Latn-RS" sz="900" b="0">
                <a:solidFill>
                  <a:srgbClr val="000000"/>
                </a:solidFill>
                <a:latin typeface="Barlow Semi Condensed SemiBold" panose="020F0502020204030204" pitchFamily="2" charset="-18"/>
              </a:rPr>
              <a:t>motala.se</a:t>
            </a:r>
          </a:p>
        </p:txBody>
      </p:sp>
      <p:pic>
        <p:nvPicPr>
          <p:cNvPr id="9" name="Bild 10">
            <a:extLst>
              <a:ext uri="{FF2B5EF4-FFF2-40B4-BE49-F238E27FC236}">
                <a16:creationId xmlns:a16="http://schemas.microsoft.com/office/drawing/2014/main" id="{EFDA56C1-BECC-443F-8680-DB04A3B45F3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6262688"/>
            <a:ext cx="6635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25">
            <a:extLst>
              <a:ext uri="{FF2B5EF4-FFF2-40B4-BE49-F238E27FC236}">
                <a16:creationId xmlns:a16="http://schemas.microsoft.com/office/drawing/2014/main" id="{DF724FBD-69EE-416F-A8A4-BB2F3487235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36900"/>
            <a:ext cx="38163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5FF0D443-53C3-4442-8C06-DB3E73463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27895"/>
          <a:stretch>
            <a:fillRect/>
          </a:stretch>
        </p:blipFill>
        <p:spPr bwMode="auto">
          <a:xfrm>
            <a:off x="938213" y="2270125"/>
            <a:ext cx="713581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reeform 3">
            <a:extLst>
              <a:ext uri="{FF2B5EF4-FFF2-40B4-BE49-F238E27FC236}">
                <a16:creationId xmlns:a16="http://schemas.microsoft.com/office/drawing/2014/main" id="{AB38AA05-5A04-44AE-B39A-E5599B045BC5}"/>
              </a:ext>
            </a:extLst>
          </p:cNvPr>
          <p:cNvSpPr>
            <a:spLocks/>
          </p:cNvSpPr>
          <p:nvPr/>
        </p:nvSpPr>
        <p:spPr bwMode="auto">
          <a:xfrm>
            <a:off x="8083550" y="6261100"/>
            <a:ext cx="661988" cy="479425"/>
          </a:xfrm>
          <a:custGeom>
            <a:avLst/>
            <a:gdLst>
              <a:gd name="T0" fmla="*/ 0 w 706560"/>
              <a:gd name="T1" fmla="*/ 0 h 511104"/>
              <a:gd name="T2" fmla="*/ 706560 w 706560"/>
              <a:gd name="T3" fmla="*/ 0 h 511104"/>
              <a:gd name="T4" fmla="*/ 706560 w 706560"/>
              <a:gd name="T5" fmla="*/ 511104 h 511104"/>
              <a:gd name="T6" fmla="*/ 0 w 706560"/>
              <a:gd name="T7" fmla="*/ 511104 h 511104"/>
              <a:gd name="T8" fmla="*/ 0 w 706560"/>
              <a:gd name="T9" fmla="*/ 0 h 51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560" h="511104">
                <a:moveTo>
                  <a:pt x="0" y="0"/>
                </a:moveTo>
                <a:lnTo>
                  <a:pt x="706560" y="0"/>
                </a:lnTo>
                <a:lnTo>
                  <a:pt x="706560" y="511104"/>
                </a:lnTo>
                <a:lnTo>
                  <a:pt x="0" y="5111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Freeform 4">
            <a:extLst>
              <a:ext uri="{FF2B5EF4-FFF2-40B4-BE49-F238E27FC236}">
                <a16:creationId xmlns:a16="http://schemas.microsoft.com/office/drawing/2014/main" id="{DF167755-05FC-491E-8525-1896141D0C36}"/>
              </a:ext>
            </a:extLst>
          </p:cNvPr>
          <p:cNvSpPr>
            <a:spLocks/>
          </p:cNvSpPr>
          <p:nvPr/>
        </p:nvSpPr>
        <p:spPr bwMode="auto">
          <a:xfrm>
            <a:off x="5416550" y="3868738"/>
            <a:ext cx="3813175" cy="2994025"/>
          </a:xfrm>
          <a:custGeom>
            <a:avLst/>
            <a:gdLst>
              <a:gd name="T0" fmla="*/ 0 w 4067712"/>
              <a:gd name="T1" fmla="*/ 0 h 3193728"/>
              <a:gd name="T2" fmla="*/ 4067712 w 4067712"/>
              <a:gd name="T3" fmla="*/ 0 h 3193728"/>
              <a:gd name="T4" fmla="*/ 4067712 w 4067712"/>
              <a:gd name="T5" fmla="*/ 3193728 h 3193728"/>
              <a:gd name="T6" fmla="*/ 0 w 4067712"/>
              <a:gd name="T7" fmla="*/ 3193728 h 3193728"/>
              <a:gd name="T8" fmla="*/ 0 w 4067712"/>
              <a:gd name="T9" fmla="*/ 0 h 319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7712" h="3193728">
                <a:moveTo>
                  <a:pt x="0" y="0"/>
                </a:moveTo>
                <a:lnTo>
                  <a:pt x="4067712" y="0"/>
                </a:lnTo>
                <a:lnTo>
                  <a:pt x="4067712" y="3193728"/>
                </a:lnTo>
                <a:lnTo>
                  <a:pt x="0" y="31937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200B2D-71D5-4555-996A-E747D5BCF756}"/>
              </a:ext>
            </a:extLst>
          </p:cNvPr>
          <p:cNvSpPr/>
          <p:nvPr/>
        </p:nvSpPr>
        <p:spPr>
          <a:xfrm rot="-599">
            <a:off x="-1185840" y="-2262960"/>
            <a:ext cx="4097160" cy="4473360"/>
          </a:xfrm>
          <a:custGeom>
            <a:avLst/>
            <a:gdLst/>
            <a:ahLst/>
            <a:cxnLst/>
            <a:rect l="l" t="t" r="r" b="b"/>
            <a:pathLst>
              <a:path w="4370304" h="4771584">
                <a:moveTo>
                  <a:pt x="0" y="0"/>
                </a:moveTo>
                <a:lnTo>
                  <a:pt x="4370304" y="0"/>
                </a:lnTo>
                <a:lnTo>
                  <a:pt x="4370304" y="4771584"/>
                </a:lnTo>
                <a:lnTo>
                  <a:pt x="0" y="47715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96" r="-4096"/>
            </a:stretch>
          </a:blipFill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D2001DA-17B1-469E-8B56-1A93C72C8832}"/>
              </a:ext>
            </a:extLst>
          </p:cNvPr>
          <p:cNvSpPr/>
          <p:nvPr/>
        </p:nvSpPr>
        <p:spPr>
          <a:xfrm rot="-599">
            <a:off x="7363782" y="2418395"/>
            <a:ext cx="3355920" cy="5464080"/>
          </a:xfrm>
          <a:custGeom>
            <a:avLst/>
            <a:gdLst/>
            <a:ahLst/>
            <a:cxnLst/>
            <a:rect l="l" t="t" r="r" b="b"/>
            <a:pathLst>
              <a:path w="3579648" h="5828352">
                <a:moveTo>
                  <a:pt x="0" y="0"/>
                </a:moveTo>
                <a:lnTo>
                  <a:pt x="3579648" y="0"/>
                </a:lnTo>
                <a:lnTo>
                  <a:pt x="3579648" y="5828352"/>
                </a:lnTo>
                <a:lnTo>
                  <a:pt x="0" y="58283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7815" r="-27815"/>
            </a:stretch>
          </a:blipFill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707" name="Group 7">
            <a:extLst>
              <a:ext uri="{FF2B5EF4-FFF2-40B4-BE49-F238E27FC236}">
                <a16:creationId xmlns:a16="http://schemas.microsoft.com/office/drawing/2014/main" id="{AD83B17B-EA96-4366-B938-465A7EF7B53A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779463"/>
            <a:ext cx="3643313" cy="1004887"/>
            <a:chOff x="0" y="0"/>
            <a:chExt cx="3817984" cy="118784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CC74C6-0563-46AF-8214-3571A32C41BA}"/>
                </a:ext>
              </a:extLst>
            </p:cNvPr>
            <p:cNvSpPr/>
            <p:nvPr/>
          </p:nvSpPr>
          <p:spPr>
            <a:xfrm>
              <a:off x="0" y="0"/>
              <a:ext cx="3818001" cy="1187831"/>
            </a:xfrm>
            <a:custGeom>
              <a:avLst/>
              <a:gdLst/>
              <a:ahLst/>
              <a:cxnLst/>
              <a:rect l="l" t="t" r="r" b="b"/>
              <a:pathLst>
                <a:path w="3818001" h="1187831">
                  <a:moveTo>
                    <a:pt x="0" y="0"/>
                  </a:moveTo>
                  <a:lnTo>
                    <a:pt x="3818001" y="0"/>
                  </a:lnTo>
                  <a:lnTo>
                    <a:pt x="3818001" y="1187831"/>
                  </a:lnTo>
                  <a:lnTo>
                    <a:pt x="0" y="118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80" r="-179"/>
              </a:stretch>
            </a:blipFill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9">
            <a:extLst>
              <a:ext uri="{FF2B5EF4-FFF2-40B4-BE49-F238E27FC236}">
                <a16:creationId xmlns:a16="http://schemas.microsoft.com/office/drawing/2014/main" id="{41D1E6F5-D7E6-41E4-BE9A-5EC92268AE4E}"/>
              </a:ext>
            </a:extLst>
          </p:cNvPr>
          <p:cNvGrpSpPr>
            <a:grpSpLocks/>
          </p:cNvGrpSpPr>
          <p:nvPr/>
        </p:nvGrpSpPr>
        <p:grpSpPr bwMode="auto">
          <a:xfrm>
            <a:off x="4708525" y="182563"/>
            <a:ext cx="2574925" cy="2408237"/>
            <a:chOff x="0" y="0"/>
            <a:chExt cx="2664448" cy="2659840"/>
          </a:xfrm>
        </p:grpSpPr>
        <p:sp>
          <p:nvSpPr>
            <p:cNvPr id="29712" name="Freeform 10">
              <a:extLst>
                <a:ext uri="{FF2B5EF4-FFF2-40B4-BE49-F238E27FC236}">
                  <a16:creationId xmlns:a16="http://schemas.microsoft.com/office/drawing/2014/main" id="{BB7A1E6B-5700-491A-AC21-D4FC493E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64460" cy="2659888"/>
            </a:xfrm>
            <a:custGeom>
              <a:avLst/>
              <a:gdLst>
                <a:gd name="T0" fmla="*/ 0 w 2664460"/>
                <a:gd name="T1" fmla="*/ 0 h 2659888"/>
                <a:gd name="T2" fmla="*/ 2664460 w 2664460"/>
                <a:gd name="T3" fmla="*/ 0 h 2659888"/>
                <a:gd name="T4" fmla="*/ 2664460 w 2664460"/>
                <a:gd name="T5" fmla="*/ 2659888 h 2659888"/>
                <a:gd name="T6" fmla="*/ 0 w 2664460"/>
                <a:gd name="T7" fmla="*/ 2659888 h 2659888"/>
                <a:gd name="T8" fmla="*/ 0 w 2664460"/>
                <a:gd name="T9" fmla="*/ 0 h 2659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4460" h="2659888">
                  <a:moveTo>
                    <a:pt x="0" y="0"/>
                  </a:moveTo>
                  <a:lnTo>
                    <a:pt x="2664460" y="0"/>
                  </a:lnTo>
                  <a:lnTo>
                    <a:pt x="2664460" y="2659888"/>
                  </a:lnTo>
                  <a:lnTo>
                    <a:pt x="0" y="265988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2502771D-CC4B-4E12-B1FF-D48CD7714868}"/>
              </a:ext>
            </a:extLst>
          </p:cNvPr>
          <p:cNvSpPr txBox="1"/>
          <p:nvPr/>
        </p:nvSpPr>
        <p:spPr>
          <a:xfrm>
            <a:off x="442913" y="4191000"/>
            <a:ext cx="8229600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BF2424"/>
                </a:solidFill>
                <a:effectLst/>
                <a:uLnTx/>
                <a:uFillTx/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ODRŽIVI RAZVOJ I </a:t>
            </a:r>
          </a:p>
          <a:p>
            <a:pPr marL="0" marR="0" lvl="0" indent="0" algn="ctr" defTabSz="914400" rtl="0" eaLnBrk="0" fontAlgn="base" latinLnBrk="0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BF2424"/>
                </a:solidFill>
                <a:effectLst/>
                <a:uLnTx/>
                <a:uFillTx/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DIGITALNA TRANSFORMACIJA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22A4A47-A791-4EBB-9289-FF2871DAC1F8}"/>
              </a:ext>
            </a:extLst>
          </p:cNvPr>
          <p:cNvSpPr txBox="1"/>
          <p:nvPr/>
        </p:nvSpPr>
        <p:spPr bwMode="auto">
          <a:xfrm>
            <a:off x="923925" y="6107113"/>
            <a:ext cx="2543175" cy="255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mula"/>
                <a:ea typeface="+mn-ea"/>
                <a:cs typeface="+mn-cs"/>
              </a:rPr>
              <a:t>18.09-20.09.2025.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1B96A-6A28-4D47-8296-BDA3D644726C}"/>
              </a:ext>
            </a:extLst>
          </p:cNvPr>
          <p:cNvSpPr/>
          <p:nvPr/>
        </p:nvSpPr>
        <p:spPr>
          <a:xfrm>
            <a:off x="246063" y="6261100"/>
            <a:ext cx="89693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Komparativna praksa i međunarodni standardi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EU zahtijeva transparentne registre vlasništva.</a:t>
            </a:r>
          </a:p>
          <a:p>
            <a:pPr>
              <a:defRPr sz="2200"/>
            </a:pPr>
            <a:r>
              <a:t>BiH ima fragmentirane registre i otežanu saradnju.</a:t>
            </a:r>
          </a:p>
          <a:p>
            <a:pPr>
              <a:defRPr sz="2200"/>
            </a:pPr>
            <a:r>
              <a:t>Potrebna je profesionalizacija i zaštita vještaka.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Izazovi u Bosni i Hercegovini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Neusaglašeno zakonodavstvo.</a:t>
            </a:r>
          </a:p>
          <a:p>
            <a:pPr>
              <a:defRPr sz="2200"/>
            </a:pPr>
            <a:r>
              <a:t>Nedostatak digitalnih registara.</a:t>
            </a:r>
          </a:p>
          <a:p>
            <a:pPr>
              <a:defRPr sz="2200"/>
            </a:pPr>
            <a:r>
              <a:t>Slabi kapaciteti inspekcijskih i pravosudnih tijela.</a:t>
            </a:r>
          </a:p>
          <a:p>
            <a:pPr>
              <a:defRPr sz="2200"/>
            </a:pPr>
            <a:r>
              <a:t>Dugotrajni postupci smanjuju efikasnost.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Ispravna procjena zemljišta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pPr>
              <a:defRPr sz="2200"/>
            </a:pPr>
            <a:r>
              <a:t>Detaljna dokumentacija: ugovori, katastar, tržišni podaci.</a:t>
            </a:r>
          </a:p>
          <a:p>
            <a:pPr>
              <a:defRPr sz="2200"/>
            </a:pPr>
            <a:r>
              <a:t>Komparativna metoda: poređenje sličnih parcela na tržištu.</a:t>
            </a:r>
          </a:p>
          <a:p>
            <a:pPr>
              <a:defRPr sz="2200"/>
            </a:pPr>
            <a:r>
              <a:t>Uzimanje u obzir lokacije, infrastrukture i namjene.</a:t>
            </a:r>
          </a:p>
          <a:p>
            <a:pPr>
              <a:defRPr sz="2200"/>
            </a:pPr>
            <a:r>
              <a:t>Primjer: 1.000 m² u Bihaću → 120 KM/m² → ukupno 120.000 KM.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4EF1-E77E-014D-919A-5487B542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/>
              <a:t>Vizuelni</a:t>
            </a:r>
            <a:r>
              <a:rPr lang="en-US" sz="2000" b="1" dirty="0"/>
              <a:t> </a:t>
            </a:r>
            <a:r>
              <a:rPr lang="en-US" sz="2000" b="1" dirty="0" err="1"/>
              <a:t>prikaz</a:t>
            </a:r>
            <a:r>
              <a:rPr lang="en-US" sz="2000" b="1" dirty="0"/>
              <a:t> – </a:t>
            </a:r>
            <a:r>
              <a:rPr lang="en-US" sz="2000" b="1" dirty="0" err="1"/>
              <a:t>komparativna</a:t>
            </a:r>
            <a:r>
              <a:rPr lang="en-US" sz="2000" b="1" dirty="0"/>
              <a:t> </a:t>
            </a:r>
            <a:r>
              <a:rPr lang="en-US" sz="2000" b="1" dirty="0" err="1"/>
              <a:t>matrica</a:t>
            </a:r>
            <a:r>
              <a:rPr lang="en-US" sz="2000" b="1" dirty="0"/>
              <a:t> </a:t>
            </a:r>
            <a:r>
              <a:rPr lang="en-US" sz="2000" b="1" dirty="0" err="1"/>
              <a:t>pravilne</a:t>
            </a:r>
            <a:r>
              <a:rPr lang="en-US" sz="2000" b="1" dirty="0"/>
              <a:t> </a:t>
            </a:r>
            <a:r>
              <a:rPr lang="en-US" sz="2000" b="1" dirty="0" err="1"/>
              <a:t>procjene</a:t>
            </a:r>
            <a:r>
              <a:rPr lang="en-US" sz="2000" b="1" dirty="0"/>
              <a:t> (</a:t>
            </a:r>
            <a:r>
              <a:rPr lang="en-US" sz="2000" b="1" dirty="0" err="1"/>
              <a:t>fiktivni</a:t>
            </a:r>
            <a:r>
              <a:rPr lang="en-US" sz="2000" b="1" dirty="0"/>
              <a:t> </a:t>
            </a:r>
            <a:r>
              <a:rPr lang="en-US" sz="2000" b="1" dirty="0" err="1"/>
              <a:t>podaci</a:t>
            </a:r>
            <a:r>
              <a:rPr lang="en-US" sz="2000" b="1" dirty="0"/>
              <a:t>)</a:t>
            </a:r>
            <a:br>
              <a:rPr lang="en-US" sz="2000" dirty="0"/>
            </a:br>
            <a:r>
              <a:rPr lang="en-US" sz="2000" b="1" dirty="0"/>
              <a:t>KOMPARATIVNA MATRICA – </a:t>
            </a:r>
            <a:r>
              <a:rPr lang="en-US" sz="2000" b="1" dirty="0" err="1"/>
              <a:t>prodaja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F1398-63B1-E94F-93CF-3DDD40EB4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32914"/>
              </p:ext>
            </p:extLst>
          </p:nvPr>
        </p:nvGraphicFramePr>
        <p:xfrm>
          <a:off x="862817" y="2312245"/>
          <a:ext cx="6346825" cy="372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365">
                  <a:extLst>
                    <a:ext uri="{9D8B030D-6E8A-4147-A177-3AD203B41FA5}">
                      <a16:colId xmlns:a16="http://schemas.microsoft.com/office/drawing/2014/main" val="1023990935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263788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363826472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060205881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054157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Parametar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Primarna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nekretnina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Poređenje C1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Poređenje C2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Poređenje C3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91841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Uporеdna cijena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32,500.00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21,600.00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28,000.00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33,000.00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2560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Površina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3,250.00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360.00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500.00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600.00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02496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Cijena KM/m²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62.50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56.00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55.00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338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Izvor informacije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Oglas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Oglas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Oglas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Oglas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632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Umanjenje</a:t>
                      </a:r>
                      <a:r>
                        <a:rPr lang="en-US" sz="1200" dirty="0">
                          <a:effectLst/>
                        </a:rPr>
                        <a:t> – </a:t>
                      </a:r>
                      <a:r>
                        <a:rPr lang="en-US" sz="1200" dirty="0" err="1">
                          <a:effectLst/>
                        </a:rPr>
                        <a:t>Oglas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-10%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-10%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-10%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-10%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77534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Lokacija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4849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Ukupna površina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34338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Pogodnosti gradnje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3026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Infrastruktura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97267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Dodatne karakteristike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3555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Poređenje u procentima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9298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Ponderirana jedinična cijena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84519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666DE4-5988-FD4B-A4C9-94CB7448ED45}"/>
              </a:ext>
            </a:extLst>
          </p:cNvPr>
          <p:cNvSpPr txBox="1"/>
          <p:nvPr/>
        </p:nvSpPr>
        <p:spPr>
          <a:xfrm>
            <a:off x="782425" y="6132816"/>
            <a:ext cx="52245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Napomena</a:t>
            </a:r>
            <a:r>
              <a:rPr lang="en-US" sz="1050" b="1" dirty="0"/>
              <a:t> za </a:t>
            </a:r>
            <a:r>
              <a:rPr lang="en-US" sz="1050" b="1" dirty="0" err="1"/>
              <a:t>poređenja</a:t>
            </a:r>
            <a:r>
              <a:rPr lang="en-US" sz="1050" b="1" dirty="0"/>
              <a:t> C1:</a:t>
            </a:r>
            <a:r>
              <a:rPr lang="en-US" sz="1050" dirty="0"/>
              <a:t> </a:t>
            </a:r>
            <a:r>
              <a:rPr lang="en-US" sz="1050" dirty="0" err="1"/>
              <a:t>Zadržana</a:t>
            </a:r>
            <a:r>
              <a:rPr lang="en-US" sz="1050" dirty="0"/>
              <a:t> </a:t>
            </a:r>
            <a:r>
              <a:rPr lang="en-US" sz="1050" dirty="0" err="1"/>
              <a:t>originalna</a:t>
            </a:r>
            <a:r>
              <a:rPr lang="en-US" sz="1050" dirty="0"/>
              <a:t> </a:t>
            </a:r>
            <a:r>
              <a:rPr lang="en-US" sz="1050" dirty="0" err="1"/>
              <a:t>vrijednost</a:t>
            </a:r>
            <a:r>
              <a:rPr lang="en-US" sz="1050" dirty="0"/>
              <a:t> </a:t>
            </a:r>
            <a:r>
              <a:rPr lang="en-US" sz="1050" dirty="0" err="1"/>
              <a:t>težine</a:t>
            </a:r>
            <a:r>
              <a:rPr lang="en-US" sz="1050" dirty="0"/>
              <a:t> </a:t>
            </a:r>
            <a:r>
              <a:rPr lang="en-US" sz="1050" dirty="0" err="1"/>
              <a:t>procenta</a:t>
            </a:r>
            <a:endParaRPr lang="en-US" sz="1050" dirty="0"/>
          </a:p>
          <a:p>
            <a:r>
              <a:rPr lang="en-US" sz="1050" b="1" dirty="0" err="1"/>
              <a:t>Napomena</a:t>
            </a:r>
            <a:r>
              <a:rPr lang="en-US" sz="1050" b="1" dirty="0"/>
              <a:t> za </a:t>
            </a:r>
            <a:r>
              <a:rPr lang="en-US" sz="1050" b="1" dirty="0" err="1"/>
              <a:t>poređenja</a:t>
            </a:r>
            <a:r>
              <a:rPr lang="en-US" sz="1050" b="1" dirty="0"/>
              <a:t> C2:</a:t>
            </a:r>
            <a:r>
              <a:rPr lang="en-US" sz="1050" dirty="0"/>
              <a:t> </a:t>
            </a:r>
            <a:r>
              <a:rPr lang="en-US" sz="1050" dirty="0" err="1"/>
              <a:t>Umanjena</a:t>
            </a:r>
            <a:r>
              <a:rPr lang="en-US" sz="1050" dirty="0"/>
              <a:t> </a:t>
            </a:r>
            <a:r>
              <a:rPr lang="en-US" sz="1050" dirty="0" err="1"/>
              <a:t>originalna</a:t>
            </a:r>
            <a:r>
              <a:rPr lang="en-US" sz="1050" dirty="0"/>
              <a:t> </a:t>
            </a:r>
            <a:r>
              <a:rPr lang="en-US" sz="1050" dirty="0" err="1"/>
              <a:t>vrijednost</a:t>
            </a:r>
            <a:r>
              <a:rPr lang="en-US" sz="1050" dirty="0"/>
              <a:t> </a:t>
            </a:r>
            <a:r>
              <a:rPr lang="en-US" sz="1050" dirty="0" err="1"/>
              <a:t>težine</a:t>
            </a:r>
            <a:r>
              <a:rPr lang="en-US" sz="1050" dirty="0"/>
              <a:t> </a:t>
            </a:r>
            <a:r>
              <a:rPr lang="en-US" sz="1050" dirty="0" err="1"/>
              <a:t>procenta</a:t>
            </a:r>
            <a:endParaRPr lang="en-US" sz="1050" dirty="0"/>
          </a:p>
          <a:p>
            <a:r>
              <a:rPr lang="en-US" sz="1050" b="1" dirty="0" err="1"/>
              <a:t>Napomena</a:t>
            </a:r>
            <a:r>
              <a:rPr lang="en-US" sz="1050" b="1" dirty="0"/>
              <a:t> za </a:t>
            </a:r>
            <a:r>
              <a:rPr lang="en-US" sz="1050" b="1" dirty="0" err="1"/>
              <a:t>poređenja</a:t>
            </a:r>
            <a:r>
              <a:rPr lang="en-US" sz="1050" b="1" dirty="0"/>
              <a:t> C3:</a:t>
            </a:r>
            <a:r>
              <a:rPr lang="en-US" sz="1050" dirty="0"/>
              <a:t> </a:t>
            </a:r>
            <a:r>
              <a:rPr lang="en-US" sz="1050" dirty="0" err="1"/>
              <a:t>Uvećana</a:t>
            </a:r>
            <a:r>
              <a:rPr lang="en-US" sz="1050" dirty="0"/>
              <a:t> </a:t>
            </a:r>
            <a:r>
              <a:rPr lang="en-US" sz="1050" dirty="0" err="1"/>
              <a:t>originalna</a:t>
            </a:r>
            <a:r>
              <a:rPr lang="en-US" sz="1050" dirty="0"/>
              <a:t> </a:t>
            </a:r>
            <a:r>
              <a:rPr lang="en-US" sz="1050" dirty="0" err="1"/>
              <a:t>vrijednost</a:t>
            </a:r>
            <a:r>
              <a:rPr lang="en-US" sz="1050" dirty="0"/>
              <a:t> </a:t>
            </a:r>
            <a:r>
              <a:rPr lang="en-US" sz="1050" dirty="0" err="1"/>
              <a:t>težine</a:t>
            </a:r>
            <a:r>
              <a:rPr lang="en-US" sz="1050" dirty="0"/>
              <a:t> </a:t>
            </a:r>
            <a:r>
              <a:rPr lang="en-US" sz="1050" dirty="0" err="1"/>
              <a:t>procenta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5305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Neispravna procjena zemljišta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200"/>
            </a:pPr>
            <a:r>
              <a:rPr dirty="0" err="1"/>
              <a:t>Nedostatak</a:t>
            </a:r>
            <a:r>
              <a:rPr dirty="0"/>
              <a:t> </a:t>
            </a:r>
            <a:r>
              <a:rPr dirty="0" err="1"/>
              <a:t>dokumentacije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selektivno</a:t>
            </a:r>
            <a:r>
              <a:rPr dirty="0"/>
              <a:t> </a:t>
            </a:r>
            <a:r>
              <a:rPr dirty="0" err="1"/>
              <a:t>korištenje</a:t>
            </a:r>
            <a:r>
              <a:rPr dirty="0"/>
              <a:t> </a:t>
            </a:r>
            <a:r>
              <a:rPr dirty="0" err="1"/>
              <a:t>podataka</a:t>
            </a:r>
            <a:r>
              <a:rPr dirty="0"/>
              <a:t>.</a:t>
            </a:r>
          </a:p>
          <a:p>
            <a:pPr>
              <a:defRPr sz="2200"/>
            </a:pPr>
            <a:r>
              <a:rPr dirty="0" err="1"/>
              <a:t>Ignorisanje</a:t>
            </a:r>
            <a:r>
              <a:rPr dirty="0"/>
              <a:t> </a:t>
            </a:r>
            <a:r>
              <a:rPr dirty="0" err="1"/>
              <a:t>tržišnih</a:t>
            </a:r>
            <a:r>
              <a:rPr dirty="0"/>
              <a:t> </a:t>
            </a:r>
            <a:r>
              <a:rPr dirty="0" err="1"/>
              <a:t>pokazatelja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lokacije</a:t>
            </a:r>
            <a:r>
              <a:rPr dirty="0"/>
              <a:t>.</a:t>
            </a:r>
          </a:p>
          <a:p>
            <a:pPr>
              <a:defRPr sz="2200"/>
            </a:pPr>
            <a:r>
              <a:rPr dirty="0" err="1"/>
              <a:t>Umjetno</a:t>
            </a:r>
            <a:r>
              <a:rPr dirty="0"/>
              <a:t> </a:t>
            </a:r>
            <a:r>
              <a:rPr lang="hr-BA" dirty="0"/>
              <a:t>povećanje</a:t>
            </a:r>
            <a:r>
              <a:rPr dirty="0"/>
              <a:t> </a:t>
            </a:r>
            <a:r>
              <a:rPr dirty="0" err="1"/>
              <a:t>vrijednosti</a:t>
            </a:r>
            <a:r>
              <a:rPr dirty="0"/>
              <a:t> </a:t>
            </a:r>
            <a:r>
              <a:rPr dirty="0" err="1"/>
              <a:t>radi</a:t>
            </a:r>
            <a:r>
              <a:rPr dirty="0"/>
              <a:t> </a:t>
            </a:r>
            <a:r>
              <a:rPr dirty="0" err="1"/>
              <a:t>pogodovanja</a:t>
            </a:r>
            <a:r>
              <a:rPr lang="hr-BA" dirty="0"/>
              <a:t> u dobijanju kredita</a:t>
            </a:r>
            <a:r>
              <a:rPr dirty="0"/>
              <a:t>.</a:t>
            </a:r>
          </a:p>
          <a:p>
            <a:pPr>
              <a:defRPr sz="2200"/>
            </a:pPr>
            <a:r>
              <a:rPr dirty="0" err="1"/>
              <a:t>Primjer</a:t>
            </a:r>
            <a:r>
              <a:rPr dirty="0"/>
              <a:t>: </a:t>
            </a:r>
            <a:r>
              <a:rPr dirty="0" err="1"/>
              <a:t>ista</a:t>
            </a:r>
            <a:r>
              <a:rPr dirty="0"/>
              <a:t> </a:t>
            </a:r>
            <a:r>
              <a:rPr dirty="0" err="1"/>
              <a:t>parcela</a:t>
            </a:r>
            <a:r>
              <a:rPr dirty="0"/>
              <a:t> 1.000 m² → </a:t>
            </a:r>
            <a:r>
              <a:rPr lang="hr-BA" dirty="0"/>
              <a:t>150</a:t>
            </a:r>
            <a:r>
              <a:rPr dirty="0"/>
              <a:t> KM/m² → </a:t>
            </a:r>
            <a:r>
              <a:rPr dirty="0" err="1"/>
              <a:t>ukupno</a:t>
            </a:r>
            <a:r>
              <a:rPr dirty="0"/>
              <a:t> </a:t>
            </a:r>
            <a:r>
              <a:rPr lang="hr-BA" dirty="0"/>
              <a:t>150</a:t>
            </a:r>
            <a:r>
              <a:rPr dirty="0"/>
              <a:t>.000 KM.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Poređenje procjena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200"/>
            </a:pPr>
            <a:r>
              <a:rPr dirty="0" err="1"/>
              <a:t>Ispravna</a:t>
            </a:r>
            <a:r>
              <a:rPr dirty="0"/>
              <a:t> </a:t>
            </a:r>
            <a:r>
              <a:rPr dirty="0" err="1"/>
              <a:t>procjena</a:t>
            </a:r>
            <a:r>
              <a:rPr dirty="0"/>
              <a:t>: 1.000 m² × 120 KM/m² = 120.000 KM.</a:t>
            </a:r>
          </a:p>
          <a:p>
            <a:pPr>
              <a:defRPr sz="2200"/>
            </a:pPr>
            <a:r>
              <a:rPr dirty="0" err="1"/>
              <a:t>Neispravna</a:t>
            </a:r>
            <a:r>
              <a:rPr dirty="0"/>
              <a:t> </a:t>
            </a:r>
            <a:r>
              <a:rPr dirty="0" err="1"/>
              <a:t>procjena</a:t>
            </a:r>
            <a:r>
              <a:rPr dirty="0"/>
              <a:t>: 1.000 m² × </a:t>
            </a:r>
            <a:r>
              <a:rPr lang="hr-BA" dirty="0"/>
              <a:t>150</a:t>
            </a:r>
            <a:r>
              <a:rPr dirty="0"/>
              <a:t> KM/m² = </a:t>
            </a:r>
            <a:r>
              <a:rPr lang="hr-BA" dirty="0"/>
              <a:t>150</a:t>
            </a:r>
            <a:r>
              <a:rPr dirty="0"/>
              <a:t>.000 KM.</a:t>
            </a:r>
          </a:p>
          <a:p>
            <a:pPr>
              <a:defRPr sz="2200"/>
            </a:pPr>
            <a:r>
              <a:rPr dirty="0" err="1"/>
              <a:t>Razlika</a:t>
            </a:r>
            <a:r>
              <a:rPr dirty="0"/>
              <a:t> od </a:t>
            </a:r>
            <a:r>
              <a:rPr lang="hr-BA" dirty="0"/>
              <a:t>3</a:t>
            </a:r>
            <a:r>
              <a:rPr dirty="0"/>
              <a:t>0.000 KM </a:t>
            </a:r>
            <a:r>
              <a:rPr dirty="0" err="1"/>
              <a:t>ukazuje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potencijalnu</a:t>
            </a:r>
            <a:r>
              <a:rPr dirty="0"/>
              <a:t> </a:t>
            </a:r>
            <a:r>
              <a:rPr dirty="0" err="1"/>
              <a:t>prevaru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Grafički prikaz: Ispravna vs. Neispravna procjena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19995"/>
              </p:ext>
            </p:extLst>
          </p:nvPr>
        </p:nvGraphicFramePr>
        <p:xfrm>
          <a:off x="914400" y="2196444"/>
          <a:ext cx="7315200" cy="38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/>
          </a:p>
          <a:p>
            <a:pPr>
              <a:defRPr sz="2200"/>
            </a:pPr>
            <a:r>
              <a:t>Revizorska analiza i finansijsko vještačenje ključni su alati u otkrivanju nepravilnosti.</a:t>
            </a:r>
          </a:p>
          <a:p>
            <a:pPr>
              <a:defRPr sz="2200"/>
            </a:pPr>
            <a:r>
              <a:t>Praktični primjeri pokazuju značaj tržišnih metoda u procjeni zemljišta.</a:t>
            </a:r>
          </a:p>
          <a:p>
            <a:pPr>
              <a:defRPr sz="2200"/>
            </a:pPr>
            <a:r>
              <a:t>Lažne procjene dovode do gubitaka i pogodovanja, ali se lako otkrivaju vizuelnom analizom.</a:t>
            </a:r>
          </a:p>
          <a:p>
            <a:pPr>
              <a:defRPr sz="2200"/>
            </a:pPr>
            <a:r>
              <a:t>Potrebno je jačanje zakonskog okvira i zaštite stručnjaka u BiH.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78DE-0D3D-8047-9E43-8DE46DD6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Literatura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A04E-985D-2442-906F-D83F3B17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 err="1"/>
              <a:t>Veledar</a:t>
            </a:r>
            <a:r>
              <a:rPr lang="en-US" b="1" dirty="0"/>
              <a:t>, B. &amp; </a:t>
            </a:r>
            <a:r>
              <a:rPr lang="en-US" b="1" dirty="0" err="1"/>
              <a:t>Kulović</a:t>
            </a:r>
            <a:r>
              <a:rPr lang="en-US" b="1" dirty="0"/>
              <a:t>, S. (2023). Position of a forensic accountant in the Federation of Bosnia and Herzegovina finance sector</a:t>
            </a:r>
            <a:r>
              <a:rPr lang="en-US" dirty="0"/>
              <a:t>. </a:t>
            </a:r>
            <a:r>
              <a:rPr lang="en-US" i="1" dirty="0"/>
              <a:t>Journal of Forensic Accounting Profession</a:t>
            </a:r>
            <a:r>
              <a:rPr lang="en-US" dirty="0"/>
              <a:t>, 3(2), 37–47. </a:t>
            </a:r>
          </a:p>
          <a:p>
            <a:pPr lvl="0"/>
            <a:r>
              <a:rPr lang="en-US" b="1" dirty="0" err="1"/>
              <a:t>Lalić</a:t>
            </a:r>
            <a:r>
              <a:rPr lang="en-US" b="1" dirty="0"/>
              <a:t>, S., </a:t>
            </a:r>
            <a:r>
              <a:rPr lang="en-US" b="1" dirty="0" err="1"/>
              <a:t>Jovičić</a:t>
            </a:r>
            <a:r>
              <a:rPr lang="en-US" b="1" dirty="0"/>
              <a:t>, </a:t>
            </a:r>
            <a:r>
              <a:rPr lang="en-US" b="1" dirty="0" err="1"/>
              <a:t>Ž</a:t>
            </a:r>
            <a:r>
              <a:rPr lang="en-US" b="1" dirty="0"/>
              <a:t>. &amp; </a:t>
            </a:r>
            <a:r>
              <a:rPr lang="en-US" b="1" dirty="0" err="1"/>
              <a:t>Bošnjaković</a:t>
            </a:r>
            <a:r>
              <a:rPr lang="en-US" b="1" dirty="0"/>
              <a:t>, T. (2021). The most common examples of financial fraud in Bosnia and Herzegovina: a practical insight</a:t>
            </a:r>
            <a:r>
              <a:rPr lang="en-US" dirty="0"/>
              <a:t>. </a:t>
            </a:r>
            <a:r>
              <a:rPr lang="en-US" i="1" dirty="0"/>
              <a:t>Journal of Forensic Accounting Profession</a:t>
            </a:r>
            <a:r>
              <a:rPr lang="en-US" dirty="0"/>
              <a:t>, 1(2), 80–88</a:t>
            </a:r>
          </a:p>
          <a:p>
            <a:pPr lvl="0"/>
            <a:r>
              <a:rPr lang="en-US" b="1" dirty="0"/>
              <a:t>Budimir, M. (2017). Forensic Accounting in Bosnia and Herzegovina – challenges and prospects</a:t>
            </a:r>
            <a:r>
              <a:rPr lang="en-US" dirty="0"/>
              <a:t>. </a:t>
            </a:r>
            <a:r>
              <a:rPr lang="en-US" i="1" dirty="0" err="1"/>
              <a:t>Godišnjak</a:t>
            </a:r>
            <a:r>
              <a:rPr lang="en-US" i="1" dirty="0"/>
              <a:t> </a:t>
            </a:r>
            <a:r>
              <a:rPr lang="en-US" i="1" dirty="0" err="1"/>
              <a:t>Fakulteta</a:t>
            </a:r>
            <a:r>
              <a:rPr lang="en-US" i="1" dirty="0"/>
              <a:t> </a:t>
            </a:r>
            <a:r>
              <a:rPr lang="en-US" i="1" dirty="0" err="1"/>
              <a:t>pravnih</a:t>
            </a:r>
            <a:r>
              <a:rPr lang="en-US" i="1" dirty="0"/>
              <a:t> </a:t>
            </a:r>
            <a:r>
              <a:rPr lang="en-US" i="1" dirty="0" err="1"/>
              <a:t>nauka</a:t>
            </a:r>
            <a:r>
              <a:rPr lang="en-US" dirty="0"/>
              <a:t>, 6(6), Banja Luka, s. 268–279. </a:t>
            </a:r>
          </a:p>
          <a:p>
            <a:pPr lvl="0"/>
            <a:r>
              <a:rPr lang="en-US" b="1" dirty="0" err="1"/>
              <a:t>Škandro</a:t>
            </a:r>
            <a:r>
              <a:rPr lang="en-US" b="1" dirty="0"/>
              <a:t>, S. &amp; </a:t>
            </a:r>
            <a:r>
              <a:rPr lang="en-US" b="1" dirty="0" err="1"/>
              <a:t>Glogić</a:t>
            </a:r>
            <a:r>
              <a:rPr lang="en-US" b="1" dirty="0"/>
              <a:t>, E. (2019). </a:t>
            </a:r>
            <a:r>
              <a:rPr lang="en-US" b="1" dirty="0" err="1"/>
              <a:t>Ograničenja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dometi</a:t>
            </a:r>
            <a:r>
              <a:rPr lang="en-US" b="1" dirty="0"/>
              <a:t> u </a:t>
            </a:r>
            <a:r>
              <a:rPr lang="en-US" b="1" dirty="0" err="1"/>
              <a:t>razvoju</a:t>
            </a:r>
            <a:r>
              <a:rPr lang="en-US" b="1" dirty="0"/>
              <a:t> interne </a:t>
            </a:r>
            <a:r>
              <a:rPr lang="en-US" b="1" dirty="0" err="1"/>
              <a:t>revizije</a:t>
            </a:r>
            <a:r>
              <a:rPr lang="en-US" b="1" dirty="0"/>
              <a:t> u </a:t>
            </a:r>
            <a:r>
              <a:rPr lang="en-US" b="1" dirty="0" err="1"/>
              <a:t>javnom</a:t>
            </a:r>
            <a:r>
              <a:rPr lang="en-US" b="1" dirty="0"/>
              <a:t> </a:t>
            </a:r>
            <a:r>
              <a:rPr lang="en-US" b="1" dirty="0" err="1"/>
              <a:t>sektoru</a:t>
            </a:r>
            <a:r>
              <a:rPr lang="en-US" b="1" dirty="0"/>
              <a:t> u </a:t>
            </a:r>
            <a:r>
              <a:rPr lang="en-US" b="1" dirty="0" err="1"/>
              <a:t>BiH</a:t>
            </a:r>
            <a:r>
              <a:rPr lang="en-US" dirty="0"/>
              <a:t>. </a:t>
            </a:r>
            <a:r>
              <a:rPr lang="en-US" i="1" dirty="0" err="1"/>
              <a:t>Zbornik</a:t>
            </a:r>
            <a:r>
              <a:rPr lang="en-US" i="1" dirty="0"/>
              <a:t> </a:t>
            </a:r>
            <a:r>
              <a:rPr lang="en-US" i="1" dirty="0" err="1"/>
              <a:t>raњčunovodstvo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revizija</a:t>
            </a:r>
            <a:r>
              <a:rPr lang="en-US" i="1" dirty="0"/>
              <a:t> u </a:t>
            </a:r>
            <a:r>
              <a:rPr lang="en-US" i="1" dirty="0" err="1"/>
              <a:t>teoriji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praksi</a:t>
            </a:r>
            <a:r>
              <a:rPr lang="en-US" dirty="0"/>
              <a:t>, Banja Luka, str. 49–63. </a:t>
            </a:r>
          </a:p>
          <a:p>
            <a:pPr lvl="0"/>
            <a:r>
              <a:rPr lang="en-US" b="1" dirty="0"/>
              <a:t>Internal Audit in the function of preventing corruptive activities in the public sector in </a:t>
            </a:r>
            <a:r>
              <a:rPr lang="en-US" b="1" dirty="0" err="1"/>
              <a:t>BiH</a:t>
            </a:r>
            <a:r>
              <a:rPr lang="en-US" dirty="0"/>
              <a:t> (2024), </a:t>
            </a:r>
            <a:r>
              <a:rPr lang="en-US" i="1" dirty="0"/>
              <a:t>Journal of Forensic Accounting Profession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Association of Certified Fraud Examiners (ACFE). (2022). Occupational Fraud 2022: A Report to the Nations</a:t>
            </a:r>
            <a:r>
              <a:rPr lang="en-US" dirty="0"/>
              <a:t>. ACFE. </a:t>
            </a:r>
          </a:p>
          <a:p>
            <a:pPr lvl="0"/>
            <a:r>
              <a:rPr lang="en-US" b="1" dirty="0"/>
              <a:t>Sharma, A. &amp; </a:t>
            </a:r>
            <a:r>
              <a:rPr lang="en-US" b="1" dirty="0" err="1"/>
              <a:t>Panigrahi</a:t>
            </a:r>
            <a:r>
              <a:rPr lang="en-US" b="1" dirty="0"/>
              <a:t>, P. K. (2013). A Review of Financial Accounting Fraud Detection based on Data Mining Techniques. </a:t>
            </a:r>
            <a:r>
              <a:rPr lang="en-US" b="1" dirty="0" err="1"/>
              <a:t>arXiv</a:t>
            </a:r>
            <a:r>
              <a:rPr lang="en-US" b="1" dirty="0"/>
              <a:t> preprint</a:t>
            </a:r>
            <a:r>
              <a:rPr lang="en-US" dirty="0"/>
              <a:t>. </a:t>
            </a:r>
          </a:p>
          <a:p>
            <a:pPr lvl="0"/>
            <a:r>
              <a:rPr lang="en-US" b="1" dirty="0" err="1"/>
              <a:t>Kertész</a:t>
            </a:r>
            <a:r>
              <a:rPr lang="en-US" b="1" dirty="0"/>
              <a:t>, J. &amp; </a:t>
            </a:r>
            <a:r>
              <a:rPr lang="en-US" b="1" dirty="0" err="1"/>
              <a:t>Wachs</a:t>
            </a:r>
            <a:r>
              <a:rPr lang="en-US" b="1" dirty="0"/>
              <a:t>, J. (2020). Complexity science approach to economic crime. </a:t>
            </a:r>
            <a:r>
              <a:rPr lang="en-US" b="1" dirty="0" err="1"/>
              <a:t>arXiv</a:t>
            </a:r>
            <a:r>
              <a:rPr lang="en-US" b="1" dirty="0"/>
              <a:t> preprint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2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2D739C22-7882-4367-A9AA-B0CAAA85E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27895"/>
          <a:stretch>
            <a:fillRect/>
          </a:stretch>
        </p:blipFill>
        <p:spPr bwMode="auto">
          <a:xfrm>
            <a:off x="246063" y="419100"/>
            <a:ext cx="37226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Freeform 3">
            <a:extLst>
              <a:ext uri="{FF2B5EF4-FFF2-40B4-BE49-F238E27FC236}">
                <a16:creationId xmlns:a16="http://schemas.microsoft.com/office/drawing/2014/main" id="{F8D92D52-0264-4EC7-B2A4-6F361A51C1AD}"/>
              </a:ext>
            </a:extLst>
          </p:cNvPr>
          <p:cNvSpPr>
            <a:spLocks/>
          </p:cNvSpPr>
          <p:nvPr/>
        </p:nvSpPr>
        <p:spPr bwMode="auto">
          <a:xfrm>
            <a:off x="8083550" y="6261100"/>
            <a:ext cx="661988" cy="479425"/>
          </a:xfrm>
          <a:custGeom>
            <a:avLst/>
            <a:gdLst>
              <a:gd name="T0" fmla="*/ 0 w 706560"/>
              <a:gd name="T1" fmla="*/ 0 h 511104"/>
              <a:gd name="T2" fmla="*/ 706560 w 706560"/>
              <a:gd name="T3" fmla="*/ 0 h 511104"/>
              <a:gd name="T4" fmla="*/ 706560 w 706560"/>
              <a:gd name="T5" fmla="*/ 511104 h 511104"/>
              <a:gd name="T6" fmla="*/ 0 w 706560"/>
              <a:gd name="T7" fmla="*/ 511104 h 511104"/>
              <a:gd name="T8" fmla="*/ 0 w 706560"/>
              <a:gd name="T9" fmla="*/ 0 h 51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560" h="511104">
                <a:moveTo>
                  <a:pt x="0" y="0"/>
                </a:moveTo>
                <a:lnTo>
                  <a:pt x="706560" y="0"/>
                </a:lnTo>
                <a:lnTo>
                  <a:pt x="706560" y="511104"/>
                </a:lnTo>
                <a:lnTo>
                  <a:pt x="0" y="5111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5" name="Freeform 4">
            <a:extLst>
              <a:ext uri="{FF2B5EF4-FFF2-40B4-BE49-F238E27FC236}">
                <a16:creationId xmlns:a16="http://schemas.microsoft.com/office/drawing/2014/main" id="{AA78F708-19DF-417A-ACB8-33594922AD8E}"/>
              </a:ext>
            </a:extLst>
          </p:cNvPr>
          <p:cNvSpPr>
            <a:spLocks/>
          </p:cNvSpPr>
          <p:nvPr/>
        </p:nvSpPr>
        <p:spPr bwMode="auto">
          <a:xfrm>
            <a:off x="4968875" y="3844925"/>
            <a:ext cx="3813175" cy="2994025"/>
          </a:xfrm>
          <a:custGeom>
            <a:avLst/>
            <a:gdLst>
              <a:gd name="T0" fmla="*/ 0 w 4067712"/>
              <a:gd name="T1" fmla="*/ 0 h 3193728"/>
              <a:gd name="T2" fmla="*/ 4067712 w 4067712"/>
              <a:gd name="T3" fmla="*/ 0 h 3193728"/>
              <a:gd name="T4" fmla="*/ 4067712 w 4067712"/>
              <a:gd name="T5" fmla="*/ 3193728 h 3193728"/>
              <a:gd name="T6" fmla="*/ 0 w 4067712"/>
              <a:gd name="T7" fmla="*/ 3193728 h 3193728"/>
              <a:gd name="T8" fmla="*/ 0 w 4067712"/>
              <a:gd name="T9" fmla="*/ 0 h 319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7712" h="3193728">
                <a:moveTo>
                  <a:pt x="0" y="0"/>
                </a:moveTo>
                <a:lnTo>
                  <a:pt x="4067712" y="0"/>
                </a:lnTo>
                <a:lnTo>
                  <a:pt x="4067712" y="3193728"/>
                </a:lnTo>
                <a:lnTo>
                  <a:pt x="0" y="31937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278AEB-C9A9-4E15-B729-5C0F9206597F}"/>
              </a:ext>
            </a:extLst>
          </p:cNvPr>
          <p:cNvSpPr/>
          <p:nvPr/>
        </p:nvSpPr>
        <p:spPr>
          <a:xfrm rot="-599">
            <a:off x="-1214134" y="-1800721"/>
            <a:ext cx="3642209" cy="3485480"/>
          </a:xfrm>
          <a:custGeom>
            <a:avLst/>
            <a:gdLst/>
            <a:ahLst/>
            <a:cxnLst/>
            <a:rect l="l" t="t" r="r" b="b"/>
            <a:pathLst>
              <a:path w="4370304" h="4771584">
                <a:moveTo>
                  <a:pt x="0" y="0"/>
                </a:moveTo>
                <a:lnTo>
                  <a:pt x="4370304" y="0"/>
                </a:lnTo>
                <a:lnTo>
                  <a:pt x="4370304" y="4771584"/>
                </a:lnTo>
                <a:lnTo>
                  <a:pt x="0" y="47715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96" r="-4096"/>
            </a:stretch>
          </a:blipFill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48A3B73-449D-4488-B532-E199FC4A1CFE}"/>
              </a:ext>
            </a:extLst>
          </p:cNvPr>
          <p:cNvSpPr/>
          <p:nvPr/>
        </p:nvSpPr>
        <p:spPr>
          <a:xfrm rot="-599">
            <a:off x="7466040" y="3083040"/>
            <a:ext cx="3355920" cy="5464080"/>
          </a:xfrm>
          <a:custGeom>
            <a:avLst/>
            <a:gdLst/>
            <a:ahLst/>
            <a:cxnLst/>
            <a:rect l="l" t="t" r="r" b="b"/>
            <a:pathLst>
              <a:path w="3579648" h="5828352">
                <a:moveTo>
                  <a:pt x="0" y="0"/>
                </a:moveTo>
                <a:lnTo>
                  <a:pt x="3579648" y="0"/>
                </a:lnTo>
                <a:lnTo>
                  <a:pt x="3579648" y="5828352"/>
                </a:lnTo>
                <a:lnTo>
                  <a:pt x="0" y="58283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7815" r="-27815"/>
            </a:stretch>
          </a:blipFill>
        </p:spPr>
        <p:txBody>
          <a:bodyPr lIns="85725" tIns="42863" rIns="85725" bIns="428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732" name="Group 7">
            <a:extLst>
              <a:ext uri="{FF2B5EF4-FFF2-40B4-BE49-F238E27FC236}">
                <a16:creationId xmlns:a16="http://schemas.microsoft.com/office/drawing/2014/main" id="{B1B397BF-B80F-4F70-A4FD-0FF55026E09F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268288"/>
            <a:ext cx="3062288" cy="835025"/>
            <a:chOff x="0" y="0"/>
            <a:chExt cx="3817984" cy="118784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E7BE5F8-1A37-491F-86A1-8D484B1514FC}"/>
                </a:ext>
              </a:extLst>
            </p:cNvPr>
            <p:cNvSpPr/>
            <p:nvPr/>
          </p:nvSpPr>
          <p:spPr>
            <a:xfrm>
              <a:off x="0" y="0"/>
              <a:ext cx="3818001" cy="1187831"/>
            </a:xfrm>
            <a:custGeom>
              <a:avLst/>
              <a:gdLst/>
              <a:ahLst/>
              <a:cxnLst/>
              <a:rect l="l" t="t" r="r" b="b"/>
              <a:pathLst>
                <a:path w="3818001" h="1187831">
                  <a:moveTo>
                    <a:pt x="0" y="0"/>
                  </a:moveTo>
                  <a:lnTo>
                    <a:pt x="3818001" y="0"/>
                  </a:lnTo>
                  <a:lnTo>
                    <a:pt x="3818001" y="1187831"/>
                  </a:lnTo>
                  <a:lnTo>
                    <a:pt x="0" y="118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80" r="-179"/>
              </a:stretch>
            </a:blipFill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733" name="Group 9">
            <a:extLst>
              <a:ext uri="{FF2B5EF4-FFF2-40B4-BE49-F238E27FC236}">
                <a16:creationId xmlns:a16="http://schemas.microsoft.com/office/drawing/2014/main" id="{BA79B443-09CC-4CD5-9F15-04E69A3B09B2}"/>
              </a:ext>
            </a:extLst>
          </p:cNvPr>
          <p:cNvGrpSpPr>
            <a:grpSpLocks/>
          </p:cNvGrpSpPr>
          <p:nvPr/>
        </p:nvGrpSpPr>
        <p:grpSpPr bwMode="auto">
          <a:xfrm>
            <a:off x="6997700" y="-153988"/>
            <a:ext cx="1873250" cy="1870076"/>
            <a:chOff x="0" y="0"/>
            <a:chExt cx="2664448" cy="2659840"/>
          </a:xfrm>
        </p:grpSpPr>
        <p:sp>
          <p:nvSpPr>
            <p:cNvPr id="30739" name="Freeform 10">
              <a:extLst>
                <a:ext uri="{FF2B5EF4-FFF2-40B4-BE49-F238E27FC236}">
                  <a16:creationId xmlns:a16="http://schemas.microsoft.com/office/drawing/2014/main" id="{0761EEF3-EBA1-4837-AFAB-B1D3F2EF0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64460" cy="2659888"/>
            </a:xfrm>
            <a:custGeom>
              <a:avLst/>
              <a:gdLst>
                <a:gd name="T0" fmla="*/ 0 w 2664460"/>
                <a:gd name="T1" fmla="*/ 0 h 2659888"/>
                <a:gd name="T2" fmla="*/ 2664460 w 2664460"/>
                <a:gd name="T3" fmla="*/ 0 h 2659888"/>
                <a:gd name="T4" fmla="*/ 2664460 w 2664460"/>
                <a:gd name="T5" fmla="*/ 2659888 h 2659888"/>
                <a:gd name="T6" fmla="*/ 0 w 2664460"/>
                <a:gd name="T7" fmla="*/ 2659888 h 2659888"/>
                <a:gd name="T8" fmla="*/ 0 w 2664460"/>
                <a:gd name="T9" fmla="*/ 0 h 2659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4460" h="2659888">
                  <a:moveTo>
                    <a:pt x="0" y="0"/>
                  </a:moveTo>
                  <a:lnTo>
                    <a:pt x="2664460" y="0"/>
                  </a:lnTo>
                  <a:lnTo>
                    <a:pt x="2664460" y="2659888"/>
                  </a:lnTo>
                  <a:lnTo>
                    <a:pt x="0" y="265988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DE6DBD8-AD40-4A93-B5FB-25BEC4436664}"/>
              </a:ext>
            </a:extLst>
          </p:cNvPr>
          <p:cNvSpPr txBox="1"/>
          <p:nvPr/>
        </p:nvSpPr>
        <p:spPr>
          <a:xfrm>
            <a:off x="457200" y="2665413"/>
            <a:ext cx="8229600" cy="146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BF2424"/>
                </a:solidFill>
                <a:effectLst/>
                <a:uLnTx/>
                <a:uFillTx/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REVIZORSKA ANALIZA I FINANSIJSKO VJEŠTAČENJE U OBLASTI PRIVREDNOG KRIMINALA VEZANOG ZA NEKRETNINE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B862193-6C2E-4448-A6F3-92F6714517D6}"/>
              </a:ext>
            </a:extLst>
          </p:cNvPr>
          <p:cNvSpPr txBox="1"/>
          <p:nvPr/>
        </p:nvSpPr>
        <p:spPr>
          <a:xfrm>
            <a:off x="2574178" y="4362953"/>
            <a:ext cx="4423522" cy="961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4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Prof. dr. </a:t>
            </a: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Senada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Kurtanović</a:t>
            </a: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marR="0" lvl="0" indent="0" algn="ctr" defTabSz="914400" rtl="0" eaLnBrk="0" fontAlgn="base" latinLnBrk="0" hangingPunct="0">
              <a:lnSpc>
                <a:spcPts val="24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AlmirLipovača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dipl.oec</a:t>
            </a: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marR="0" lvl="0" indent="0" algn="ctr" defTabSz="914400" rtl="0" eaLnBrk="0" fontAlgn="base" latinLnBrk="0" hangingPunct="0">
              <a:lnSpc>
                <a:spcPts val="24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Mr.sc.Ismet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kumimoji="0" lang="en-U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Đuzelić</a:t>
            </a: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30736" name="Group 14">
            <a:extLst>
              <a:ext uri="{FF2B5EF4-FFF2-40B4-BE49-F238E27FC236}">
                <a16:creationId xmlns:a16="http://schemas.microsoft.com/office/drawing/2014/main" id="{7B404F07-50C0-4031-BE7C-B5095F2335D3}"/>
              </a:ext>
            </a:extLst>
          </p:cNvPr>
          <p:cNvGrpSpPr>
            <a:grpSpLocks/>
          </p:cNvGrpSpPr>
          <p:nvPr/>
        </p:nvGrpSpPr>
        <p:grpSpPr bwMode="auto">
          <a:xfrm>
            <a:off x="1290638" y="4262438"/>
            <a:ext cx="6410325" cy="9525"/>
            <a:chOff x="0" y="0"/>
            <a:chExt cx="9116672" cy="13312"/>
          </a:xfrm>
        </p:grpSpPr>
        <p:sp>
          <p:nvSpPr>
            <p:cNvPr id="30738" name="Freeform 15">
              <a:extLst>
                <a:ext uri="{FF2B5EF4-FFF2-40B4-BE49-F238E27FC236}">
                  <a16:creationId xmlns:a16="http://schemas.microsoft.com/office/drawing/2014/main" id="{DF1E038B-8203-47C5-821E-42D62030E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" y="0"/>
              <a:ext cx="9103360" cy="13335"/>
            </a:xfrm>
            <a:custGeom>
              <a:avLst/>
              <a:gdLst>
                <a:gd name="T0" fmla="*/ 0 w 9103360"/>
                <a:gd name="T1" fmla="*/ 0 h 13335"/>
                <a:gd name="T2" fmla="*/ 9103360 w 9103360"/>
                <a:gd name="T3" fmla="*/ 0 h 13335"/>
                <a:gd name="T4" fmla="*/ 9103360 w 9103360"/>
                <a:gd name="T5" fmla="*/ 13335 h 13335"/>
                <a:gd name="T6" fmla="*/ 0 w 9103360"/>
                <a:gd name="T7" fmla="*/ 13335 h 13335"/>
                <a:gd name="T8" fmla="*/ 0 w 9103360"/>
                <a:gd name="T9" fmla="*/ 0 h 1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3360" h="13335">
                  <a:moveTo>
                    <a:pt x="0" y="0"/>
                  </a:moveTo>
                  <a:lnTo>
                    <a:pt x="9103360" y="0"/>
                  </a:lnTo>
                  <a:lnTo>
                    <a:pt x="9103360" y="13335"/>
                  </a:lnTo>
                  <a:lnTo>
                    <a:pt x="0" y="13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79FB8-7DFE-47D6-A429-8AD56F119F53}"/>
              </a:ext>
            </a:extLst>
          </p:cNvPr>
          <p:cNvSpPr/>
          <p:nvPr/>
        </p:nvSpPr>
        <p:spPr>
          <a:xfrm>
            <a:off x="246063" y="6261100"/>
            <a:ext cx="89693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Finansijski kriminal u sektoru nekretnina predstavlja ozbiljnu prijetnju.</a:t>
            </a:r>
          </a:p>
          <a:p>
            <a:pPr>
              <a:defRPr sz="2200"/>
            </a:pPr>
            <a:r>
              <a:t>Revizorska analiza i finansijsko vještačenje su ključni alati za otkrivanje nepravilnosti.</a:t>
            </a:r>
          </a:p>
          <a:p>
            <a:pPr>
              <a:defRPr sz="2200"/>
            </a:pPr>
            <a:r>
              <a:t>Osiguravaju relevantne dokaze za pravosudne institucije.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Praktična važnost revizije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Rano otkrivanje nepravilnosti u poslovanju.</a:t>
            </a:r>
          </a:p>
          <a:p>
            <a:pPr>
              <a:defRPr sz="2200"/>
            </a:pPr>
            <a:r>
              <a:t>Analiza procjena u skladu sa tržišnim podacima.</a:t>
            </a:r>
          </a:p>
          <a:p>
            <a:pPr>
              <a:defRPr sz="2200"/>
            </a:pPr>
            <a:r>
              <a:t>Identifikacija fiktivnih transakcija i manipulacija.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Finansijsko vještačenje u dokazivanju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Pruža stručno mišljenje za potrebe suda.</a:t>
            </a:r>
          </a:p>
          <a:p>
            <a:pPr>
              <a:defRPr sz="2200"/>
            </a:pPr>
            <a:r>
              <a:t>Analizira kompleksne finansijske tokove.</a:t>
            </a:r>
          </a:p>
          <a:p>
            <a:pPr>
              <a:defRPr sz="2200"/>
            </a:pPr>
            <a:r>
              <a:t>Omogućava povezivanje dokumentacije i transakcija sa mogućim prevarama.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Razlika između revizora i vještaka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Revizor: procjenjuje istinitost finansijskih izvještaja.</a:t>
            </a:r>
          </a:p>
          <a:p>
            <a:pPr>
              <a:defRPr sz="2200"/>
            </a:pPr>
            <a:r>
              <a:t>Vještak: djeluje po nalogu suda i njegovi nalazi imaju dokaznu snagu.</a:t>
            </a:r>
          </a:p>
          <a:p>
            <a:pPr>
              <a:defRPr sz="2200"/>
            </a:pPr>
            <a:r>
              <a:t>Oba doprinose procesu, ali u različitim fazama postupka.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Kriminal u oblasti nekretnina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Manipulacije procjenama radi nezakonite koristi.</a:t>
            </a:r>
          </a:p>
          <a:p>
            <a:pPr>
              <a:defRPr sz="2200"/>
            </a:pPr>
            <a:r>
              <a:t>Pranje novca kroz promet nekretnina.</a:t>
            </a:r>
          </a:p>
          <a:p>
            <a:pPr>
              <a:defRPr sz="2200"/>
            </a:pPr>
            <a:r>
              <a:t>Korupcija u urbanističkim procedurama.</a:t>
            </a:r>
          </a:p>
          <a:p>
            <a:pPr>
              <a:defRPr sz="2200"/>
            </a:pPr>
            <a:r>
              <a:t>Međunarodni transferi radi prikrivanja vlasništva.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Praktične tehnike revizorske analize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Analitičke procedure i poređenja tržišnih cijena.</a:t>
            </a:r>
          </a:p>
          <a:p>
            <a:pPr>
              <a:defRPr sz="2200"/>
            </a:pPr>
            <a:r>
              <a:t>Forenzičke metode istraživanja transakcija.</a:t>
            </a:r>
          </a:p>
          <a:p>
            <a:pPr>
              <a:defRPr sz="2200"/>
            </a:pPr>
            <a:r>
              <a:t>Komparativne matrice vrijednosti zemljišta.</a:t>
            </a:r>
          </a:p>
          <a:p>
            <a:pPr>
              <a:defRPr sz="2200"/>
            </a:pPr>
            <a:r>
              <a:t>Dokumentacijske provjere i intervjui.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400" b="1"/>
            </a:pPr>
            <a:r>
              <a:t>Uloga vještačenja u krivičnim postupcima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200"/>
            </a:pPr>
            <a:r>
              <a:t>Vještak pruža stručno utemeljene nalaze i mišljenja.</a:t>
            </a:r>
          </a:p>
          <a:p>
            <a:pPr>
              <a:defRPr sz="2200"/>
            </a:pPr>
            <a:r>
              <a:t>Njegovi nalazi predstavljaju ključni dokaz.</a:t>
            </a:r>
          </a:p>
          <a:p>
            <a:pPr>
              <a:defRPr sz="2200"/>
            </a:pPr>
            <a:r>
              <a:t>Rekonstrukcija finansijskih tokova i prikrivenih aktivnosti.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{8A2284B3-9BB2-F146-87B8-22C63FC693DA}tf10001076</Template>
  <TotalTime>22</TotalTime>
  <Words>888</Words>
  <Application>Microsoft Office PowerPoint</Application>
  <PresentationFormat>On-screen Show (4:3)</PresentationFormat>
  <Paragraphs>164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Barlow</vt:lpstr>
      <vt:lpstr>Barlow Semi Condensed SemiBold</vt:lpstr>
      <vt:lpstr>Calibri</vt:lpstr>
      <vt:lpstr>Calibri Light</vt:lpstr>
      <vt:lpstr>Century Gothic</vt:lpstr>
      <vt:lpstr>Formula</vt:lpstr>
      <vt:lpstr>Times New Roman</vt:lpstr>
      <vt:lpstr>Times New Roman Bold</vt:lpstr>
      <vt:lpstr>Wingdings 3</vt:lpstr>
      <vt:lpstr>Ion Boardroom</vt:lpstr>
      <vt:lpstr>Office Theme</vt:lpstr>
      <vt:lpstr>PowerPoint Presentation</vt:lpstr>
      <vt:lpstr>PowerPoint Presentation</vt:lpstr>
      <vt:lpstr>Uvod</vt:lpstr>
      <vt:lpstr>Praktična važnost revizije</vt:lpstr>
      <vt:lpstr>Finansijsko vještačenje u dokazivanju</vt:lpstr>
      <vt:lpstr>Razlika između revizora i vještaka</vt:lpstr>
      <vt:lpstr>Kriminal u oblasti nekretnina</vt:lpstr>
      <vt:lpstr>Praktične tehnike revizorske analize</vt:lpstr>
      <vt:lpstr>Uloga vještačenja u krivičnim postupcima</vt:lpstr>
      <vt:lpstr>Komparativna praksa i međunarodni standardi</vt:lpstr>
      <vt:lpstr>Izazovi u Bosni i Hercegovini</vt:lpstr>
      <vt:lpstr>Ispravna procjena zemljišta</vt:lpstr>
      <vt:lpstr>Vizuelni prikaz – komparativna matrica pravilne procjene (fiktivni podaci) KOMPARATIVNA MATRICA – prodaja </vt:lpstr>
      <vt:lpstr>Neispravna procjena zemljišta</vt:lpstr>
      <vt:lpstr>Poređenje procjena</vt:lpstr>
      <vt:lpstr>Grafički prikaz: Ispravna vs. Neispravna procjena</vt:lpstr>
      <vt:lpstr>Zaključak</vt:lpstr>
      <vt:lpstr>Literatura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Revizorska analiza i finansijsko vještačenje u oblasti privrednog kriminala vezanog za nekretnine</dc:title>
  <dc:subject/>
  <dc:creator>hl</dc:creator>
  <cp:keywords/>
  <dc:description>generated using python-pptx</dc:description>
  <cp:lastModifiedBy>WIN 10 PRO</cp:lastModifiedBy>
  <cp:revision>8</cp:revision>
  <dcterms:created xsi:type="dcterms:W3CDTF">2013-01-27T09:14:16Z</dcterms:created>
  <dcterms:modified xsi:type="dcterms:W3CDTF">2025-09-19T06:53:35Z</dcterms:modified>
  <cp:category/>
</cp:coreProperties>
</file>