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3D5F0-E04D-4094-9609-361473C6719F}" type="datetimeFigureOut">
              <a:rPr lang="bs-Latn-BA" smtClean="0"/>
              <a:t>19. 9. 2025.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622D7-A150-4AED-A536-64006C1D5C9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74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sr-Latn-RS" b="0">
              <a:solidFill>
                <a:prstClr val="black"/>
              </a:solidFill>
            </a:endParaRPr>
          </a:p>
        </p:txBody>
      </p:sp>
      <p:sp>
        <p:nvSpPr>
          <p:cNvPr id="45059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b="0">
                <a:solidFill>
                  <a:prstClr val="black"/>
                </a:solidFill>
              </a:rPr>
              <a:t>1.7.2013</a:t>
            </a:r>
          </a:p>
        </p:txBody>
      </p:sp>
      <p:sp>
        <p:nvSpPr>
          <p:cNvPr id="45060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860675" y="512763"/>
            <a:ext cx="3422650" cy="2566987"/>
          </a:xfrm>
          <a:noFill/>
          <a:ln w="12700"/>
        </p:spPr>
      </p:sp>
      <p:sp>
        <p:nvSpPr>
          <p:cNvPr id="45061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&lt;number&gt;</a:t>
            </a:r>
          </a:p>
        </p:txBody>
      </p:sp>
      <p:sp>
        <p:nvSpPr>
          <p:cNvPr id="45062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sr-Latn-RS" b="0">
              <a:solidFill>
                <a:prstClr val="black"/>
              </a:solidFill>
            </a:endParaRPr>
          </a:p>
        </p:txBody>
      </p:sp>
      <p:sp>
        <p:nvSpPr>
          <p:cNvPr id="45063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b="0">
                <a:solidFill>
                  <a:prstClr val="black"/>
                </a:solidFill>
              </a:rPr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sr-Latn-RS" b="0">
              <a:solidFill>
                <a:prstClr val="black"/>
              </a:solidFill>
            </a:endParaRPr>
          </a:p>
        </p:txBody>
      </p:sp>
      <p:sp>
        <p:nvSpPr>
          <p:cNvPr id="4608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b="0">
                <a:solidFill>
                  <a:prstClr val="black"/>
                </a:solidFill>
              </a:rPr>
              <a:t>1.7.2013</a:t>
            </a:r>
          </a:p>
        </p:txBody>
      </p:sp>
      <p:sp>
        <p:nvSpPr>
          <p:cNvPr id="46084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860675" y="512763"/>
            <a:ext cx="3422650" cy="2566987"/>
          </a:xfrm>
          <a:noFill/>
          <a:ln w="12700"/>
        </p:spPr>
      </p:sp>
      <p:sp>
        <p:nvSpPr>
          <p:cNvPr id="4608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&lt;number&gt;</a:t>
            </a:r>
          </a:p>
        </p:txBody>
      </p:sp>
      <p:sp>
        <p:nvSpPr>
          <p:cNvPr id="4608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sr-Latn-RS" b="0">
              <a:solidFill>
                <a:prstClr val="black"/>
              </a:solidFill>
            </a:endParaRPr>
          </a:p>
        </p:txBody>
      </p:sp>
      <p:sp>
        <p:nvSpPr>
          <p:cNvPr id="4608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b="0">
                <a:solidFill>
                  <a:prstClr val="black"/>
                </a:solidFill>
              </a:rPr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-/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2D05711B-C450-483A-816B-71BB4888354D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931462966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-/kap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1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74B24B67-7E6C-4C5E-A517-BEC03C245FF2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4049779965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980BA781-F1B1-4AD7-9653-BF694E1D2571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552380296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grön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2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A704511D-4EE5-407D-BF76-3E93E12D91B7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1590187522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 dirty="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86AF748B-B918-4824-BBE7-0E573F9ECFB5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1133288834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grön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3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D975EF40-0ED6-4293-B87C-440BA5F7C95A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790568095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 dirty="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51E4F279-3B65-4C11-ACF4-EB536A7CFF76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376372220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orange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4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D3BE14C2-370E-4B83-A3F9-F90E85610C85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1526624074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C533C291-A066-4CCE-8080-DA7185FE4752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562366320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ros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5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8E321DBF-F3A2-47D5-9B9E-6CFD30889CD3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681903804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F2FEA64B-7C75-4602-AEC8-D2B487BC2B59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1332229485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blå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6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7E6669B0-C318-4254-9374-249D805E47C4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05635290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0" y="129048"/>
            <a:ext cx="4463950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5" name="Rubrik 1"/>
          <p:cNvSpPr>
            <a:spLocks noGrp="1"/>
          </p:cNvSpPr>
          <p:nvPr>
            <p:ph type="title"/>
          </p:nvPr>
        </p:nvSpPr>
        <p:spPr>
          <a:xfrm>
            <a:off x="108000" y="129046"/>
            <a:ext cx="4460914" cy="1274147"/>
          </a:xfrm>
        </p:spPr>
        <p:txBody>
          <a:bodyPr tIns="288000">
            <a:noAutofit/>
          </a:bodyPr>
          <a:lstStyle>
            <a:lvl1pPr>
              <a:defRPr sz="2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8" name="Platshållare för text 17"/>
          <p:cNvSpPr>
            <a:spLocks noGrp="1"/>
          </p:cNvSpPr>
          <p:nvPr>
            <p:ph type="body" sz="quarter" idx="15"/>
          </p:nvPr>
        </p:nvSpPr>
        <p:spPr>
          <a:xfrm>
            <a:off x="107950" y="1403194"/>
            <a:ext cx="4460914" cy="4730905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bildnumm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B23118D9-679D-483D-A783-A41C68F30932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668921207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/>
          <p:cNvSpPr>
            <a:spLocks noGrp="1"/>
          </p:cNvSpPr>
          <p:nvPr>
            <p:ph type="title"/>
          </p:nvPr>
        </p:nvSpPr>
        <p:spPr>
          <a:xfrm>
            <a:off x="107999" y="129046"/>
            <a:ext cx="8921875" cy="1274147"/>
          </a:xfrm>
        </p:spPr>
        <p:txBody>
          <a:bodyPr tIns="288000">
            <a:noAutofit/>
          </a:bodyPr>
          <a:lstStyle>
            <a:lvl1pPr>
              <a:defRPr sz="2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4" name="Platshållare för text 17"/>
          <p:cNvSpPr>
            <a:spLocks noGrp="1"/>
          </p:cNvSpPr>
          <p:nvPr>
            <p:ph type="body" sz="quarter" idx="15"/>
          </p:nvPr>
        </p:nvSpPr>
        <p:spPr>
          <a:xfrm>
            <a:off x="107950" y="1403194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text 17"/>
          <p:cNvSpPr>
            <a:spLocks noGrp="1"/>
          </p:cNvSpPr>
          <p:nvPr>
            <p:ph type="body" sz="quarter" idx="16"/>
          </p:nvPr>
        </p:nvSpPr>
        <p:spPr>
          <a:xfrm>
            <a:off x="4568960" y="1403193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bildnummer 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76A75B50-FC79-44BE-B161-930B5F251B6C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380907322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vit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1"/>
          <p:cNvSpPr/>
          <p:nvPr userDrawn="1"/>
        </p:nvSpPr>
        <p:spPr>
          <a:xfrm>
            <a:off x="0" y="0"/>
            <a:ext cx="9144000" cy="6170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cxnSp>
        <p:nvCxnSpPr>
          <p:cNvPr id="6" name="Rak 5"/>
          <p:cNvCxnSpPr>
            <a:cxnSpLocks/>
          </p:cNvCxnSpPr>
          <p:nvPr userDrawn="1"/>
        </p:nvCxnSpPr>
        <p:spPr>
          <a:xfrm>
            <a:off x="107950" y="6140450"/>
            <a:ext cx="89281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0" y="129048"/>
            <a:ext cx="4463950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08000" y="129046"/>
            <a:ext cx="4460914" cy="1274147"/>
          </a:xfrm>
        </p:spPr>
        <p:txBody>
          <a:bodyPr tIns="288000"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1" name="Platshållare för text 17"/>
          <p:cNvSpPr>
            <a:spLocks noGrp="1"/>
          </p:cNvSpPr>
          <p:nvPr>
            <p:ph type="body" sz="quarter" idx="15"/>
          </p:nvPr>
        </p:nvSpPr>
        <p:spPr>
          <a:xfrm>
            <a:off x="107950" y="1403194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01136BF9-CCA9-446B-B2FA-F2C565A6C554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1814041017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vit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1"/>
          <p:cNvSpPr/>
          <p:nvPr userDrawn="1"/>
        </p:nvSpPr>
        <p:spPr>
          <a:xfrm>
            <a:off x="0" y="0"/>
            <a:ext cx="9144000" cy="6170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cxnSp>
        <p:nvCxnSpPr>
          <p:cNvPr id="9" name="Rak 5"/>
          <p:cNvCxnSpPr>
            <a:cxnSpLocks/>
          </p:cNvCxnSpPr>
          <p:nvPr userDrawn="1"/>
        </p:nvCxnSpPr>
        <p:spPr>
          <a:xfrm>
            <a:off x="107950" y="6140450"/>
            <a:ext cx="89281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ubrik 1"/>
          <p:cNvSpPr>
            <a:spLocks noGrp="1"/>
          </p:cNvSpPr>
          <p:nvPr>
            <p:ph type="title"/>
          </p:nvPr>
        </p:nvSpPr>
        <p:spPr>
          <a:xfrm>
            <a:off x="107999" y="129046"/>
            <a:ext cx="8921875" cy="1274147"/>
          </a:xfrm>
        </p:spPr>
        <p:txBody>
          <a:bodyPr tIns="288000"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text 17"/>
          <p:cNvSpPr>
            <a:spLocks noGrp="1"/>
          </p:cNvSpPr>
          <p:nvPr>
            <p:ph type="body" sz="quarter" idx="15"/>
          </p:nvPr>
        </p:nvSpPr>
        <p:spPr>
          <a:xfrm>
            <a:off x="107950" y="1403194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17"/>
          <p:cNvSpPr>
            <a:spLocks noGrp="1"/>
          </p:cNvSpPr>
          <p:nvPr>
            <p:ph type="body" sz="quarter" idx="16"/>
          </p:nvPr>
        </p:nvSpPr>
        <p:spPr>
          <a:xfrm>
            <a:off x="4568960" y="1403193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bildnumm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BEF43C51-FA9C-457D-A876-3F4AEC0576C5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318949394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2" descr="A red text on a white background&#10;&#10;AI-generated content may be incorrect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58" b="27895"/>
          <a:stretch>
            <a:fillRect/>
          </a:stretch>
        </p:blipFill>
        <p:spPr bwMode="auto">
          <a:xfrm>
            <a:off x="938213" y="2270125"/>
            <a:ext cx="7135812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Freeform 3"/>
          <p:cNvSpPr>
            <a:spLocks/>
          </p:cNvSpPr>
          <p:nvPr/>
        </p:nvSpPr>
        <p:spPr bwMode="auto">
          <a:xfrm>
            <a:off x="8083550" y="6261100"/>
            <a:ext cx="661988" cy="479425"/>
          </a:xfrm>
          <a:custGeom>
            <a:avLst/>
            <a:gdLst>
              <a:gd name="T0" fmla="*/ 0 w 706560"/>
              <a:gd name="T1" fmla="*/ 0 h 511104"/>
              <a:gd name="T2" fmla="*/ 706560 w 706560"/>
              <a:gd name="T3" fmla="*/ 0 h 511104"/>
              <a:gd name="T4" fmla="*/ 706560 w 706560"/>
              <a:gd name="T5" fmla="*/ 511104 h 511104"/>
              <a:gd name="T6" fmla="*/ 0 w 706560"/>
              <a:gd name="T7" fmla="*/ 511104 h 511104"/>
              <a:gd name="T8" fmla="*/ 0 w 706560"/>
              <a:gd name="T9" fmla="*/ 0 h 51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06560" h="511104">
                <a:moveTo>
                  <a:pt x="0" y="0"/>
                </a:moveTo>
                <a:lnTo>
                  <a:pt x="706560" y="0"/>
                </a:lnTo>
                <a:lnTo>
                  <a:pt x="706560" y="511104"/>
                </a:lnTo>
                <a:lnTo>
                  <a:pt x="0" y="51110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9700" name="Freeform 4"/>
          <p:cNvSpPr>
            <a:spLocks/>
          </p:cNvSpPr>
          <p:nvPr/>
        </p:nvSpPr>
        <p:spPr bwMode="auto">
          <a:xfrm>
            <a:off x="5416550" y="3868738"/>
            <a:ext cx="3813175" cy="2994025"/>
          </a:xfrm>
          <a:custGeom>
            <a:avLst/>
            <a:gdLst>
              <a:gd name="T0" fmla="*/ 0 w 4067712"/>
              <a:gd name="T1" fmla="*/ 0 h 3193728"/>
              <a:gd name="T2" fmla="*/ 4067712 w 4067712"/>
              <a:gd name="T3" fmla="*/ 0 h 3193728"/>
              <a:gd name="T4" fmla="*/ 4067712 w 4067712"/>
              <a:gd name="T5" fmla="*/ 3193728 h 3193728"/>
              <a:gd name="T6" fmla="*/ 0 w 4067712"/>
              <a:gd name="T7" fmla="*/ 3193728 h 3193728"/>
              <a:gd name="T8" fmla="*/ 0 w 4067712"/>
              <a:gd name="T9" fmla="*/ 0 h 3193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7712" h="3193728">
                <a:moveTo>
                  <a:pt x="0" y="0"/>
                </a:moveTo>
                <a:lnTo>
                  <a:pt x="4067712" y="0"/>
                </a:lnTo>
                <a:lnTo>
                  <a:pt x="4067712" y="3193728"/>
                </a:lnTo>
                <a:lnTo>
                  <a:pt x="0" y="3193728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Freeform 5"/>
          <p:cNvSpPr/>
          <p:nvPr/>
        </p:nvSpPr>
        <p:spPr>
          <a:xfrm rot="-599">
            <a:off x="-1185840" y="-2262960"/>
            <a:ext cx="4097160" cy="4473360"/>
          </a:xfrm>
          <a:custGeom>
            <a:avLst/>
            <a:gdLst/>
            <a:ahLst/>
            <a:cxnLst/>
            <a:rect l="l" t="t" r="r" b="b"/>
            <a:pathLst>
              <a:path w="4370304" h="4771584">
                <a:moveTo>
                  <a:pt x="0" y="0"/>
                </a:moveTo>
                <a:lnTo>
                  <a:pt x="4370304" y="0"/>
                </a:lnTo>
                <a:lnTo>
                  <a:pt x="4370304" y="4771584"/>
                </a:lnTo>
                <a:lnTo>
                  <a:pt x="0" y="477158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4096" r="-4096"/>
            </a:stretch>
          </a:blipFill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" name="Freeform 6"/>
          <p:cNvSpPr/>
          <p:nvPr/>
        </p:nvSpPr>
        <p:spPr>
          <a:xfrm rot="-599">
            <a:off x="7363782" y="2418395"/>
            <a:ext cx="3355920" cy="5464080"/>
          </a:xfrm>
          <a:custGeom>
            <a:avLst/>
            <a:gdLst/>
            <a:ahLst/>
            <a:cxnLst/>
            <a:rect l="l" t="t" r="r" b="b"/>
            <a:pathLst>
              <a:path w="3579648" h="5828352">
                <a:moveTo>
                  <a:pt x="0" y="0"/>
                </a:moveTo>
                <a:lnTo>
                  <a:pt x="3579648" y="0"/>
                </a:lnTo>
                <a:lnTo>
                  <a:pt x="3579648" y="5828352"/>
                </a:lnTo>
                <a:lnTo>
                  <a:pt x="0" y="582835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27815" r="-27815"/>
            </a:stretch>
          </a:blipFill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b="1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9707" name="Group 7"/>
          <p:cNvGrpSpPr>
            <a:grpSpLocks/>
          </p:cNvGrpSpPr>
          <p:nvPr/>
        </p:nvGrpSpPr>
        <p:grpSpPr bwMode="auto">
          <a:xfrm>
            <a:off x="1123950" y="779463"/>
            <a:ext cx="3643313" cy="1004887"/>
            <a:chOff x="0" y="0"/>
            <a:chExt cx="3817984" cy="1187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18001" cy="1187831"/>
            </a:xfrm>
            <a:custGeom>
              <a:avLst/>
              <a:gdLst/>
              <a:ahLst/>
              <a:cxnLst/>
              <a:rect l="l" t="t" r="r" b="b"/>
              <a:pathLst>
                <a:path w="3818001" h="1187831">
                  <a:moveTo>
                    <a:pt x="0" y="0"/>
                  </a:moveTo>
                  <a:lnTo>
                    <a:pt x="3818001" y="0"/>
                  </a:lnTo>
                  <a:lnTo>
                    <a:pt x="3818001" y="1187831"/>
                  </a:lnTo>
                  <a:lnTo>
                    <a:pt x="0" y="11878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-180" r="-179"/>
              </a:stretch>
            </a:blipFill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hr-HR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grpSp>
        <p:nvGrpSpPr>
          <p:cNvPr id="29708" name="Group 9"/>
          <p:cNvGrpSpPr>
            <a:grpSpLocks/>
          </p:cNvGrpSpPr>
          <p:nvPr/>
        </p:nvGrpSpPr>
        <p:grpSpPr bwMode="auto">
          <a:xfrm>
            <a:off x="4708525" y="182563"/>
            <a:ext cx="2574925" cy="2408237"/>
            <a:chOff x="0" y="0"/>
            <a:chExt cx="2664448" cy="2659840"/>
          </a:xfrm>
        </p:grpSpPr>
        <p:sp>
          <p:nvSpPr>
            <p:cNvPr id="29712" name="Freeform 10"/>
            <p:cNvSpPr>
              <a:spLocks/>
            </p:cNvSpPr>
            <p:nvPr/>
          </p:nvSpPr>
          <p:spPr bwMode="auto">
            <a:xfrm>
              <a:off x="0" y="0"/>
              <a:ext cx="2664460" cy="2659888"/>
            </a:xfrm>
            <a:custGeom>
              <a:avLst/>
              <a:gdLst>
                <a:gd name="T0" fmla="*/ 0 w 2664460"/>
                <a:gd name="T1" fmla="*/ 0 h 2659888"/>
                <a:gd name="T2" fmla="*/ 2664460 w 2664460"/>
                <a:gd name="T3" fmla="*/ 0 h 2659888"/>
                <a:gd name="T4" fmla="*/ 2664460 w 2664460"/>
                <a:gd name="T5" fmla="*/ 2659888 h 2659888"/>
                <a:gd name="T6" fmla="*/ 0 w 2664460"/>
                <a:gd name="T7" fmla="*/ 2659888 h 2659888"/>
                <a:gd name="T8" fmla="*/ 0 w 2664460"/>
                <a:gd name="T9" fmla="*/ 0 h 2659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64460" h="2659888">
                  <a:moveTo>
                    <a:pt x="0" y="0"/>
                  </a:moveTo>
                  <a:lnTo>
                    <a:pt x="2664460" y="0"/>
                  </a:lnTo>
                  <a:lnTo>
                    <a:pt x="2664460" y="2659888"/>
                  </a:lnTo>
                  <a:lnTo>
                    <a:pt x="0" y="265988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9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bs-Latn-BA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16" name="TextBox 11"/>
          <p:cNvSpPr txBox="1"/>
          <p:nvPr/>
        </p:nvSpPr>
        <p:spPr>
          <a:xfrm>
            <a:off x="442913" y="4191000"/>
            <a:ext cx="8229600" cy="9747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lnSpc>
                <a:spcPts val="383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spc="-1" dirty="0">
                <a:solidFill>
                  <a:srgbClr val="BF2424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ODRŽIVI RAZVOJ I </a:t>
            </a:r>
          </a:p>
          <a:p>
            <a:pPr algn="ctr" defTabSz="914400" eaLnBrk="0" fontAlgn="base" hangingPunct="0">
              <a:lnSpc>
                <a:spcPts val="383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spc="-1" dirty="0">
                <a:solidFill>
                  <a:srgbClr val="BF2424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DIGITALNA TRANSFORMACIJA</a:t>
            </a:r>
          </a:p>
        </p:txBody>
      </p:sp>
      <p:sp>
        <p:nvSpPr>
          <p:cNvPr id="15" name="TextBox 19"/>
          <p:cNvSpPr txBox="1"/>
          <p:nvPr/>
        </p:nvSpPr>
        <p:spPr bwMode="auto">
          <a:xfrm>
            <a:off x="923925" y="6107113"/>
            <a:ext cx="2543175" cy="2555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defTabSz="685800">
              <a:lnSpc>
                <a:spcPts val="2232"/>
              </a:lnSpc>
              <a:defRPr/>
            </a:pPr>
            <a:r>
              <a:rPr lang="en-US" sz="1500" spc="121" dirty="0">
                <a:solidFill>
                  <a:srgbClr val="FFFFFF"/>
                </a:solidFill>
                <a:latin typeface="Formula"/>
              </a:rPr>
              <a:t>18.09-20.09.2025.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6063" y="6261100"/>
            <a:ext cx="896937" cy="479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bs-Latn-BA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001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E1E3C"/>
                </a:solidFill>
                <a:latin typeface="Calibri (Body)"/>
              </a:rPr>
              <a:t>Obrasci i poreske prijave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solidFill>
                  <a:srgbClr val="1E1E3C"/>
                </a:solidFill>
                <a:latin typeface="Calibri (Body)"/>
              </a:rPr>
              <a:t>• MIP-1023 – Brčko distrikt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Obrazac 1002 – RS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MIP-1023 – FBiH</a:t>
            </a:r>
          </a:p>
          <a:p>
            <a:endParaRPr sz="2200" b="0">
              <a:solidFill>
                <a:srgbClr val="1E1E3C"/>
              </a:solidFill>
              <a:latin typeface="Calibri (Body)"/>
            </a:endParaRP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Sistem uključuje do tri poreske uprave paralelno, što povećava složenost.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E1E3C"/>
                </a:solidFill>
                <a:latin typeface="Calibri (Body)"/>
              </a:rPr>
              <a:t>Zaključak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solidFill>
                  <a:srgbClr val="1E1E3C"/>
                </a:solidFill>
                <a:latin typeface="Calibri (Body)"/>
              </a:rPr>
              <a:t>• Sistem plata u Distriktu je složen, ali fleksibilan.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Potrebna digitalizacija i objedinjavanje prijava.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Distrikt ima priliku da razvije efikasan model fiskalne autonomije.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2" descr="A red text on a white background&#10;&#10;AI-generated content may be incorrect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58" b="27895"/>
          <a:stretch>
            <a:fillRect/>
          </a:stretch>
        </p:blipFill>
        <p:spPr bwMode="auto">
          <a:xfrm>
            <a:off x="246063" y="419100"/>
            <a:ext cx="3722687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Freeform 3"/>
          <p:cNvSpPr>
            <a:spLocks/>
          </p:cNvSpPr>
          <p:nvPr/>
        </p:nvSpPr>
        <p:spPr bwMode="auto">
          <a:xfrm>
            <a:off x="8083550" y="6261100"/>
            <a:ext cx="661988" cy="479425"/>
          </a:xfrm>
          <a:custGeom>
            <a:avLst/>
            <a:gdLst>
              <a:gd name="T0" fmla="*/ 0 w 706560"/>
              <a:gd name="T1" fmla="*/ 0 h 511104"/>
              <a:gd name="T2" fmla="*/ 706560 w 706560"/>
              <a:gd name="T3" fmla="*/ 0 h 511104"/>
              <a:gd name="T4" fmla="*/ 706560 w 706560"/>
              <a:gd name="T5" fmla="*/ 511104 h 511104"/>
              <a:gd name="T6" fmla="*/ 0 w 706560"/>
              <a:gd name="T7" fmla="*/ 511104 h 511104"/>
              <a:gd name="T8" fmla="*/ 0 w 706560"/>
              <a:gd name="T9" fmla="*/ 0 h 51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06560" h="511104">
                <a:moveTo>
                  <a:pt x="0" y="0"/>
                </a:moveTo>
                <a:lnTo>
                  <a:pt x="706560" y="0"/>
                </a:lnTo>
                <a:lnTo>
                  <a:pt x="706560" y="511104"/>
                </a:lnTo>
                <a:lnTo>
                  <a:pt x="0" y="51110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0725" name="Freeform 4"/>
          <p:cNvSpPr>
            <a:spLocks/>
          </p:cNvSpPr>
          <p:nvPr/>
        </p:nvSpPr>
        <p:spPr bwMode="auto">
          <a:xfrm>
            <a:off x="4968875" y="3844925"/>
            <a:ext cx="3813175" cy="2994025"/>
          </a:xfrm>
          <a:custGeom>
            <a:avLst/>
            <a:gdLst>
              <a:gd name="T0" fmla="*/ 0 w 4067712"/>
              <a:gd name="T1" fmla="*/ 0 h 3193728"/>
              <a:gd name="T2" fmla="*/ 4067712 w 4067712"/>
              <a:gd name="T3" fmla="*/ 0 h 3193728"/>
              <a:gd name="T4" fmla="*/ 4067712 w 4067712"/>
              <a:gd name="T5" fmla="*/ 3193728 h 3193728"/>
              <a:gd name="T6" fmla="*/ 0 w 4067712"/>
              <a:gd name="T7" fmla="*/ 3193728 h 3193728"/>
              <a:gd name="T8" fmla="*/ 0 w 4067712"/>
              <a:gd name="T9" fmla="*/ 0 h 3193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7712" h="3193728">
                <a:moveTo>
                  <a:pt x="0" y="0"/>
                </a:moveTo>
                <a:lnTo>
                  <a:pt x="4067712" y="0"/>
                </a:lnTo>
                <a:lnTo>
                  <a:pt x="4067712" y="3193728"/>
                </a:lnTo>
                <a:lnTo>
                  <a:pt x="0" y="3193728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Freeform 5"/>
          <p:cNvSpPr/>
          <p:nvPr/>
        </p:nvSpPr>
        <p:spPr>
          <a:xfrm rot="-599">
            <a:off x="-1214134" y="-1800721"/>
            <a:ext cx="3642209" cy="3485480"/>
          </a:xfrm>
          <a:custGeom>
            <a:avLst/>
            <a:gdLst/>
            <a:ahLst/>
            <a:cxnLst/>
            <a:rect l="l" t="t" r="r" b="b"/>
            <a:pathLst>
              <a:path w="4370304" h="4771584">
                <a:moveTo>
                  <a:pt x="0" y="0"/>
                </a:moveTo>
                <a:lnTo>
                  <a:pt x="4370304" y="0"/>
                </a:lnTo>
                <a:lnTo>
                  <a:pt x="4370304" y="4771584"/>
                </a:lnTo>
                <a:lnTo>
                  <a:pt x="0" y="477158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4096" r="-4096"/>
            </a:stretch>
          </a:blipFill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" name="Freeform 6"/>
          <p:cNvSpPr/>
          <p:nvPr/>
        </p:nvSpPr>
        <p:spPr>
          <a:xfrm rot="-599">
            <a:off x="7466040" y="3083040"/>
            <a:ext cx="3355920" cy="5464080"/>
          </a:xfrm>
          <a:custGeom>
            <a:avLst/>
            <a:gdLst/>
            <a:ahLst/>
            <a:cxnLst/>
            <a:rect l="l" t="t" r="r" b="b"/>
            <a:pathLst>
              <a:path w="3579648" h="5828352">
                <a:moveTo>
                  <a:pt x="0" y="0"/>
                </a:moveTo>
                <a:lnTo>
                  <a:pt x="3579648" y="0"/>
                </a:lnTo>
                <a:lnTo>
                  <a:pt x="3579648" y="5828352"/>
                </a:lnTo>
                <a:lnTo>
                  <a:pt x="0" y="582835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27815" r="-27815"/>
            </a:stretch>
          </a:blipFill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b="1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30732" name="Group 7"/>
          <p:cNvGrpSpPr>
            <a:grpSpLocks/>
          </p:cNvGrpSpPr>
          <p:nvPr/>
        </p:nvGrpSpPr>
        <p:grpSpPr bwMode="auto">
          <a:xfrm>
            <a:off x="4286250" y="268288"/>
            <a:ext cx="3062288" cy="835025"/>
            <a:chOff x="0" y="0"/>
            <a:chExt cx="3817984" cy="1187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18001" cy="1187831"/>
            </a:xfrm>
            <a:custGeom>
              <a:avLst/>
              <a:gdLst/>
              <a:ahLst/>
              <a:cxnLst/>
              <a:rect l="l" t="t" r="r" b="b"/>
              <a:pathLst>
                <a:path w="3818001" h="1187831">
                  <a:moveTo>
                    <a:pt x="0" y="0"/>
                  </a:moveTo>
                  <a:lnTo>
                    <a:pt x="3818001" y="0"/>
                  </a:lnTo>
                  <a:lnTo>
                    <a:pt x="3818001" y="1187831"/>
                  </a:lnTo>
                  <a:lnTo>
                    <a:pt x="0" y="11878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-180" r="-179"/>
              </a:stretch>
            </a:blipFill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hr-HR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grpSp>
        <p:nvGrpSpPr>
          <p:cNvPr id="30733" name="Group 9"/>
          <p:cNvGrpSpPr>
            <a:grpSpLocks/>
          </p:cNvGrpSpPr>
          <p:nvPr/>
        </p:nvGrpSpPr>
        <p:grpSpPr bwMode="auto">
          <a:xfrm>
            <a:off x="6997700" y="-153988"/>
            <a:ext cx="1873250" cy="1870076"/>
            <a:chOff x="0" y="0"/>
            <a:chExt cx="2664448" cy="2659840"/>
          </a:xfrm>
        </p:grpSpPr>
        <p:sp>
          <p:nvSpPr>
            <p:cNvPr id="30739" name="Freeform 10"/>
            <p:cNvSpPr>
              <a:spLocks/>
            </p:cNvSpPr>
            <p:nvPr/>
          </p:nvSpPr>
          <p:spPr bwMode="auto">
            <a:xfrm>
              <a:off x="0" y="0"/>
              <a:ext cx="2664460" cy="2659888"/>
            </a:xfrm>
            <a:custGeom>
              <a:avLst/>
              <a:gdLst>
                <a:gd name="T0" fmla="*/ 0 w 2664460"/>
                <a:gd name="T1" fmla="*/ 0 h 2659888"/>
                <a:gd name="T2" fmla="*/ 2664460 w 2664460"/>
                <a:gd name="T3" fmla="*/ 0 h 2659888"/>
                <a:gd name="T4" fmla="*/ 2664460 w 2664460"/>
                <a:gd name="T5" fmla="*/ 2659888 h 2659888"/>
                <a:gd name="T6" fmla="*/ 0 w 2664460"/>
                <a:gd name="T7" fmla="*/ 2659888 h 2659888"/>
                <a:gd name="T8" fmla="*/ 0 w 2664460"/>
                <a:gd name="T9" fmla="*/ 0 h 2659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64460" h="2659888">
                  <a:moveTo>
                    <a:pt x="0" y="0"/>
                  </a:moveTo>
                  <a:lnTo>
                    <a:pt x="2664460" y="0"/>
                  </a:lnTo>
                  <a:lnTo>
                    <a:pt x="2664460" y="2659888"/>
                  </a:lnTo>
                  <a:lnTo>
                    <a:pt x="0" y="265988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9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bs-Latn-BA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694531" y="2595434"/>
            <a:ext cx="8229600" cy="974626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lnSpc>
                <a:spcPts val="383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l-PL" sz="3200" b="1" spc="-1" dirty="0">
                <a:solidFill>
                  <a:srgbClr val="BF2424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SISTEM OBRAČUNA PLATA U </a:t>
            </a:r>
          </a:p>
          <a:p>
            <a:pPr algn="ctr" defTabSz="914400" eaLnBrk="0" fontAlgn="base" hangingPunct="0">
              <a:lnSpc>
                <a:spcPts val="383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l-PL" sz="3200" b="1" spc="-1" dirty="0">
                <a:solidFill>
                  <a:srgbClr val="BF2424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BRČKO DISTRIKTU</a:t>
            </a:r>
            <a:endParaRPr lang="en-US" sz="3200" b="1" spc="-1" dirty="0">
              <a:solidFill>
                <a:srgbClr val="BF2424"/>
              </a:solidFill>
              <a:latin typeface="Times New Roman" panose="02020603050405020304" pitchFamily="18" charset="0"/>
              <a:ea typeface="Arimo Bold"/>
              <a:cs typeface="Times New Roman" panose="02020603050405020304" pitchFamily="18" charset="0"/>
              <a:sym typeface="Arimo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2828925" y="4365625"/>
            <a:ext cx="3486150" cy="96180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lnSpc>
                <a:spcPts val="249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spc="-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Safet Imamović, </a:t>
            </a:r>
            <a:r>
              <a:rPr lang="en-US" sz="2400" b="1" spc="-1" dirty="0" err="1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dipl.oec</a:t>
            </a:r>
            <a:r>
              <a:rPr lang="en-US" sz="2400" b="1" spc="-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.</a:t>
            </a:r>
          </a:p>
          <a:p>
            <a:pPr algn="ctr" defTabSz="914400" eaLnBrk="0" fontAlgn="base" hangingPunct="0">
              <a:lnSpc>
                <a:spcPts val="249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spc="-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Dr.sc. Ema </a:t>
            </a:r>
            <a:r>
              <a:rPr lang="en-US" sz="2400" b="1" spc="-1" dirty="0" err="1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Burić</a:t>
            </a:r>
            <a:endParaRPr lang="en-US" sz="2400" b="1" spc="-1" dirty="0">
              <a:solidFill>
                <a:srgbClr val="000000"/>
              </a:solidFill>
              <a:latin typeface="Times New Roman Bold"/>
              <a:ea typeface="Times New Roman Bold"/>
              <a:cs typeface="Times New Roman Bold"/>
              <a:sym typeface="Times New Roman Bold"/>
            </a:endParaRPr>
          </a:p>
          <a:p>
            <a:pPr algn="ctr" defTabSz="914400" eaLnBrk="0" fontAlgn="base" hangingPunct="0">
              <a:lnSpc>
                <a:spcPts val="249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spc="-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Dr.sc. Admir </a:t>
            </a:r>
            <a:r>
              <a:rPr lang="en-US" sz="2400" b="1" spc="-1" dirty="0" err="1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Čavalić</a:t>
            </a:r>
            <a:endParaRPr lang="en-US" sz="2400" b="1" spc="-1" dirty="0">
              <a:solidFill>
                <a:srgbClr val="000000"/>
              </a:solidFill>
              <a:latin typeface="Times New Roman Bold"/>
              <a:ea typeface="Times New Roman Bold"/>
              <a:cs typeface="Times New Roman Bold"/>
              <a:sym typeface="Times New Roman Bold"/>
            </a:endParaRPr>
          </a:p>
        </p:txBody>
      </p:sp>
      <p:grpSp>
        <p:nvGrpSpPr>
          <p:cNvPr id="30736" name="Group 14"/>
          <p:cNvGrpSpPr>
            <a:grpSpLocks/>
          </p:cNvGrpSpPr>
          <p:nvPr/>
        </p:nvGrpSpPr>
        <p:grpSpPr bwMode="auto">
          <a:xfrm>
            <a:off x="1290638" y="4262438"/>
            <a:ext cx="6410325" cy="9525"/>
            <a:chOff x="0" y="0"/>
            <a:chExt cx="9116672" cy="13312"/>
          </a:xfrm>
        </p:grpSpPr>
        <p:sp>
          <p:nvSpPr>
            <p:cNvPr id="30738" name="Freeform 15"/>
            <p:cNvSpPr>
              <a:spLocks/>
            </p:cNvSpPr>
            <p:nvPr/>
          </p:nvSpPr>
          <p:spPr bwMode="auto">
            <a:xfrm>
              <a:off x="6604" y="0"/>
              <a:ext cx="9103360" cy="13335"/>
            </a:xfrm>
            <a:custGeom>
              <a:avLst/>
              <a:gdLst>
                <a:gd name="T0" fmla="*/ 0 w 9103360"/>
                <a:gd name="T1" fmla="*/ 0 h 13335"/>
                <a:gd name="T2" fmla="*/ 9103360 w 9103360"/>
                <a:gd name="T3" fmla="*/ 0 h 13335"/>
                <a:gd name="T4" fmla="*/ 9103360 w 9103360"/>
                <a:gd name="T5" fmla="*/ 13335 h 13335"/>
                <a:gd name="T6" fmla="*/ 0 w 9103360"/>
                <a:gd name="T7" fmla="*/ 13335 h 13335"/>
                <a:gd name="T8" fmla="*/ 0 w 9103360"/>
                <a:gd name="T9" fmla="*/ 0 h 13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03360" h="13335">
                  <a:moveTo>
                    <a:pt x="0" y="0"/>
                  </a:moveTo>
                  <a:lnTo>
                    <a:pt x="9103360" y="0"/>
                  </a:lnTo>
                  <a:lnTo>
                    <a:pt x="9103360" y="13335"/>
                  </a:lnTo>
                  <a:lnTo>
                    <a:pt x="0" y="133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bs-Latn-BA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246063" y="6261100"/>
            <a:ext cx="896937" cy="479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bs-Latn-BA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874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1E1E3C"/>
                </a:solidFill>
                <a:latin typeface="Calibri (Body)"/>
              </a:rPr>
              <a:t>Sažetak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solidFill>
                  <a:srgbClr val="1E1E3C"/>
                </a:solidFill>
                <a:latin typeface="Calibri (Body)"/>
              </a:rPr>
              <a:t>Obračun plata u Brčko distriktu BiH ima jedinstvene specifičnosti: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Nema vlastiti PIO fond – izbor FBiH ili RS fonda.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Distrikt posjeduje sopstveni fond zdravstvenog osiguranja.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Sistem zahtijeva usklađivanje sa propisima entiteta.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1E1E3C"/>
                </a:solidFill>
                <a:latin typeface="Calibri (Body)"/>
              </a:rPr>
              <a:t>Uvod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solidFill>
                  <a:srgbClr val="1E1E3C"/>
                </a:solidFill>
                <a:latin typeface="Calibri (Body)"/>
              </a:rPr>
              <a:t>Brčko distrikt je posebna administrativna jedinica BiH, osnovana 1999. godine.</a:t>
            </a:r>
          </a:p>
          <a:p>
            <a:endParaRPr sz="2200" b="0">
              <a:solidFill>
                <a:srgbClr val="1E1E3C"/>
              </a:solidFill>
              <a:latin typeface="Calibri (Body)"/>
            </a:endParaRP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Pruža visok stepen fiskalne i zakonodavne autonomije.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Formirani su Fond zdravstvenog osiguranja i Zavod za zapošljavanje.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PIO fond nije formiran – doprinosi se uplaćuju prema entitetima.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1E1E3C"/>
                </a:solidFill>
                <a:latin typeface="Calibri (Body)"/>
              </a:rPr>
              <a:t>Pravni okvir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solidFill>
                  <a:srgbClr val="1E1E3C"/>
                </a:solidFill>
                <a:latin typeface="Calibri (Body)"/>
              </a:rPr>
              <a:t>Ključni zakoni u Distriktu: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Zakon o radu Brčko distrikta BiH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Zakon o platama i naknadama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Zakon o porezu na dohodak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Zakon o zdravstvenom osiguranju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Odluka o doprinosima za nezaposlenost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E1E3C"/>
                </a:solidFill>
                <a:latin typeface="Calibri (Body)"/>
              </a:rPr>
              <a:t>Minimalne i prosječne plate (2019–2024)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solidFill>
                  <a:srgbClr val="1E1E3C"/>
                </a:solidFill>
                <a:latin typeface="Calibri (Body)"/>
              </a:rPr>
              <a:t>• Minimalna plata u Distriktu prati entitetski viši iznos.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2024: Minimalna 900 KM (RS), Prosječna 1 329 KM.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Uvijek se primjenjuje povoljniji iznos za radnika.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E1E3C"/>
                </a:solidFill>
                <a:latin typeface="Calibri (Body)"/>
              </a:rPr>
              <a:t>Stope doprinosa u Brčko distriktu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solidFill>
                  <a:srgbClr val="1E1E3C"/>
                </a:solidFill>
                <a:latin typeface="Calibri (Body)"/>
              </a:rPr>
              <a:t>• Zdravstveno osiguranje: 12% (osiguranik)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Nezaposlenost: 1,5% (osiguranik)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PIO FBiH model: 17% + 2,5%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PIO RS model: 18,5%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E1E3C"/>
                </a:solidFill>
                <a:latin typeface="Calibri (Body)"/>
              </a:rPr>
              <a:t>Komparacija modela obračuna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solidFill>
                  <a:srgbClr val="1E1E3C"/>
                </a:solidFill>
                <a:latin typeface="Calibri (Body)"/>
              </a:rPr>
              <a:t>• Najniži trošak: Brčko distrikt – RS model (1 954 KM)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Najviši trošak: Federacija BiH (2 197 KM)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Brčko modeli daju nešto nižu neto platu od ciljane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Entitetski modeli osiguravaju preciznu isplatu neto iznosa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E1E3C"/>
                </a:solidFill>
                <a:latin typeface="Calibri (Body)"/>
              </a:rPr>
              <a:t>Poreske olakšice u Distriktu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solidFill>
                  <a:srgbClr val="1E1E3C"/>
                </a:solidFill>
                <a:latin typeface="Calibri (Body)"/>
              </a:rPr>
              <a:t>• Osnovni odbitak: 1 200 KM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Izdržavani članovi: +50% osnovice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Invalidnost: +10% po svakih 20%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Životno osiguranje: do 30% osnovnog odbitka</a:t>
            </a:r>
          </a:p>
          <a:p>
            <a:r>
              <a:rPr sz="2200" b="0">
                <a:solidFill>
                  <a:srgbClr val="1E1E3C"/>
                </a:solidFill>
                <a:latin typeface="Calibri (Body)"/>
              </a:rPr>
              <a:t>• Odbitak kamata na kredite i troškove školovanja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395</Words>
  <Application>Microsoft Office PowerPoint</Application>
  <PresentationFormat>On-screen Show (4:3)</PresentationFormat>
  <Paragraphs>62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Barlow Semi Condensed SemiBold</vt:lpstr>
      <vt:lpstr>Calibri</vt:lpstr>
      <vt:lpstr>Calibri (Body)</vt:lpstr>
      <vt:lpstr>Formula</vt:lpstr>
      <vt:lpstr>Times New Roman</vt:lpstr>
      <vt:lpstr>Times New Roman Bold</vt:lpstr>
      <vt:lpstr>Office Theme</vt:lpstr>
      <vt:lpstr>PowerPoint Presentation</vt:lpstr>
      <vt:lpstr>PowerPoint Presentation</vt:lpstr>
      <vt:lpstr>Sažetak</vt:lpstr>
      <vt:lpstr>Uvod</vt:lpstr>
      <vt:lpstr>Pravni okvir</vt:lpstr>
      <vt:lpstr>Minimalne i prosječne plate (2019–2024)</vt:lpstr>
      <vt:lpstr>Stope doprinosa u Brčko distriktu</vt:lpstr>
      <vt:lpstr>Komparacija modela obračuna</vt:lpstr>
      <vt:lpstr>Poreske olakšice u Distriktu</vt:lpstr>
      <vt:lpstr>Obrasci i poreske prijave</vt:lpstr>
      <vt:lpstr>Zaključak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WIN 10 PRO</cp:lastModifiedBy>
  <cp:revision>3</cp:revision>
  <dcterms:created xsi:type="dcterms:W3CDTF">2013-01-27T09:14:16Z</dcterms:created>
  <dcterms:modified xsi:type="dcterms:W3CDTF">2025-09-19T06:53:01Z</dcterms:modified>
  <cp:category/>
</cp:coreProperties>
</file>